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5"/>
  </p:notesMasterIdLst>
  <p:handoutMasterIdLst>
    <p:handoutMasterId r:id="rId16"/>
  </p:handoutMasterIdLst>
  <p:sldIdLst>
    <p:sldId id="256" r:id="rId2"/>
    <p:sldId id="257" r:id="rId3"/>
    <p:sldId id="258" r:id="rId4"/>
    <p:sldId id="282" r:id="rId5"/>
    <p:sldId id="283" r:id="rId6"/>
    <p:sldId id="284" r:id="rId7"/>
    <p:sldId id="289" r:id="rId8"/>
    <p:sldId id="290" r:id="rId9"/>
    <p:sldId id="286" r:id="rId10"/>
    <p:sldId id="291" r:id="rId11"/>
    <p:sldId id="287" r:id="rId12"/>
    <p:sldId id="292" r:id="rId13"/>
    <p:sldId id="276" r:id="rId14"/>
  </p:sldIdLst>
  <p:sldSz cx="9144000" cy="5143500" type="screen16x9"/>
  <p:notesSz cx="6858000" cy="9144000"/>
  <p:embeddedFontLst>
    <p:embeddedFont>
      <p:font typeface="Alegreya" panose="020B0604020202020204"/>
      <p:regular r:id="rId17"/>
      <p:bold r:id="rId18"/>
      <p:italic r:id="rId19"/>
      <p:boldItalic r:id="rId20"/>
    </p:embeddedFont>
    <p:embeddedFont>
      <p:font typeface="Helvetica" panose="020B0604020202020204" pitchFamily="34" charset="0"/>
      <p:regular r:id="rId21"/>
      <p:bold r:id="rId22"/>
      <p:italic r:id="rId23"/>
      <p:boldItalic r:id="rId24"/>
    </p:embeddedFont>
    <p:embeddedFont>
      <p:font typeface="Nunito" pitchFamily="2" charset="0"/>
      <p:regular r:id="rId25"/>
      <p:bold r:id="rId26"/>
      <p:italic r:id="rId27"/>
      <p:boldItalic r:id="rId28"/>
    </p:embeddedFon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83385" autoAdjust="0"/>
  </p:normalViewPr>
  <p:slideViewPr>
    <p:cSldViewPr snapToGrid="0">
      <p:cViewPr varScale="1">
        <p:scale>
          <a:sx n="87" d="100"/>
          <a:sy n="87" d="100"/>
        </p:scale>
        <p:origin x="1037"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0BB1533-9D75-4A93-84E3-D97D3FE9AF47}" type="datetimeFigureOut">
              <a:rPr lang="en-US" smtClean="0"/>
              <a:t>11/1/2024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032EE80-58E3-48CE-BCF1-F14C5793D795}" type="slidenum">
              <a:rPr lang="en-US" smtClean="0"/>
              <a:t>‹#›</a:t>
            </a:fld>
            <a:endParaRPr lang="en-US"/>
          </a:p>
        </p:txBody>
      </p:sp>
    </p:spTree>
    <p:extLst>
      <p:ext uri="{BB962C8B-B14F-4D97-AF65-F5344CB8AC3E}">
        <p14:creationId xmlns:p14="http://schemas.microsoft.com/office/powerpoint/2010/main" val="22508634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58455095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Hello Ladies and Gentlemen, I hope you are doing well. I am Muhammad Saad Umer from the National University of Sciences and Technology, Pakistan. Today I will be spending about 10 minutes or so regarding my work which is titled </a:t>
            </a:r>
            <a:r>
              <a:rPr lang="en-US" sz="1100" dirty="0">
                <a:solidFill>
                  <a:srgbClr val="000000"/>
                </a:solidFill>
                <a:latin typeface="Alegreya"/>
                <a:ea typeface="Alegreya"/>
                <a:cs typeface="Alegreya"/>
                <a:sym typeface="Alegreya"/>
              </a:rPr>
              <a:t>The Art of Deception: Adversarial Network Strategies in Thwarting Airborne Object Detection.</a:t>
            </a:r>
            <a:endParaRPr dirty="0"/>
          </a:p>
        </p:txBody>
      </p:sp>
    </p:spTree>
    <p:extLst>
      <p:ext uri="{BB962C8B-B14F-4D97-AF65-F5344CB8AC3E}">
        <p14:creationId xmlns:p14="http://schemas.microsoft.com/office/powerpoint/2010/main" val="4043333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000000"/>
                </a:solidFill>
                <a:effectLst/>
                <a:latin typeface="NimbusRomNo9L-Regu"/>
              </a:rPr>
              <a:t>The evaluation metric in physical domain was Objectness score ratio which measures the ratio of the </a:t>
            </a:r>
            <a:r>
              <a:rPr lang="en-US" sz="1100" b="0" i="0" dirty="0" err="1">
                <a:solidFill>
                  <a:srgbClr val="000000"/>
                </a:solidFill>
                <a:effectLst/>
                <a:latin typeface="NimbusRomNo9L-Regu"/>
              </a:rPr>
              <a:t>objectness</a:t>
            </a:r>
            <a:r>
              <a:rPr lang="en-US" sz="1100" b="0" i="0" dirty="0">
                <a:solidFill>
                  <a:srgbClr val="000000"/>
                </a:solidFill>
                <a:effectLst/>
                <a:latin typeface="NimbusRomNo9L-Regu"/>
              </a:rPr>
              <a:t> scores after and before the application of physical patch. A more effective attack will yield a lower </a:t>
            </a:r>
            <a:r>
              <a:rPr lang="en-US" sz="1100" b="0" i="0" dirty="0" err="1">
                <a:solidFill>
                  <a:srgbClr val="000000"/>
                </a:solidFill>
                <a:effectLst/>
                <a:latin typeface="NimbusRomNo9L-Regu"/>
              </a:rPr>
              <a:t>OSR</a:t>
            </a:r>
            <a:r>
              <a:rPr lang="en-US" sz="1100" b="0" i="0" dirty="0">
                <a:solidFill>
                  <a:srgbClr val="000000"/>
                </a:solidFill>
                <a:effectLst/>
                <a:latin typeface="NimbusRomNo9L-Regu"/>
              </a:rPr>
              <a:t>. We achieved </a:t>
            </a:r>
            <a:r>
              <a:rPr lang="en-US" sz="1100" b="0" i="0" dirty="0" err="1">
                <a:solidFill>
                  <a:srgbClr val="000000"/>
                </a:solidFill>
                <a:effectLst/>
                <a:latin typeface="NimbusRomNo9L-Regu"/>
              </a:rPr>
              <a:t>OSR</a:t>
            </a:r>
            <a:r>
              <a:rPr lang="en-US" sz="1100" b="0" i="0" dirty="0">
                <a:solidFill>
                  <a:srgbClr val="000000"/>
                </a:solidFill>
                <a:effectLst/>
                <a:latin typeface="NimbusRomNo9L-Regu"/>
              </a:rPr>
              <a:t> of 0. 319 and Objectness score reduced and fluctuated between 0.11 and 0.41. </a:t>
            </a:r>
            <a:endParaRPr lang="en-P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49328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study involved conducting experiments to showcase the efficacy of physical adversarial attacks on an aircraft detector in aerial scenes. This was accomplished through the development of strategically placed patches that effectively deceived the detector, resulting in inaccurate aircraft detection. The results of our experimental analysis demonstrate that physical adversarial attacks present a viable risk to the effectiveness and dependability of aircraft detection systems. The aforementioned attacks possess the capability to </a:t>
            </a:r>
            <a:r>
              <a:rPr lang="en-US" dirty="0" err="1"/>
              <a:t>jeopardise</a:t>
            </a:r>
            <a:r>
              <a:rPr lang="en-US" dirty="0"/>
              <a:t> the security and integrity of aerial surveillance and monitoring systems. The research outcomes also underscore the significance of taking into account and mitigating the susceptibilities linked to physical threats when developing and implementing aircraft detection technologies. These attacks can also used in our advantage by hiding vulnerable assets from autonomous detections.</a:t>
            </a:r>
            <a:endParaRPr lang="en-P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5540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The comprehensive list of references in available in manuscript for kind review of audience. </a:t>
            </a:r>
            <a:endParaRPr lang="en-P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7160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75f433d22e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75f433d22e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this I thankyou all for patient hearing. Now if you have </a:t>
            </a:r>
            <a:r>
              <a:rPr lang="en-US"/>
              <a:t>any questions. </a:t>
            </a:r>
            <a:endParaRPr/>
          </a:p>
        </p:txBody>
      </p:sp>
    </p:spTree>
    <p:extLst>
      <p:ext uri="{BB962C8B-B14F-4D97-AF65-F5344CB8AC3E}">
        <p14:creationId xmlns:p14="http://schemas.microsoft.com/office/powerpoint/2010/main" val="3009228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75f433d22e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75f433d22e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1210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Deep learning is at the heart of the current rise of artificial intelligence. In the field of computer vision, it has become the workhorse for applications ranging from self-driving cars to surveillance and security. Whereas, deep neural networks have demonstrated phenomenal success (often beyond human capabilities, recent studies show that they are vulnerable to adversarial attacks, in the form of subtle perturbations to inputs that lead a model to predict incorrect outputs. Just imagine what if a hacker could distort object detection model in a self-driving car and make it misclassify a stop sign as 120 km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a:t>
            </a:r>
            <a:r>
              <a:rPr lang="en-US" sz="1100" dirty="0">
                <a:effectLst/>
                <a:latin typeface="Calibri" panose="020F0502020204030204" pitchFamily="34" charset="0"/>
                <a:ea typeface="Calibri" panose="020F0502020204030204" pitchFamily="34" charset="0"/>
                <a:cs typeface="Times New Roman" panose="02020603050405020304" pitchFamily="18" charset="0"/>
              </a:rPr>
              <a:t> speed limit sign. Such attack will cause huge financial losses, physical even fatal injuries.</a:t>
            </a:r>
            <a:endParaRPr lang="en-PK"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83137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Although the attacks reveal weaknesses in sophisticated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DNN</a:t>
            </a:r>
            <a:r>
              <a:rPr lang="en-US" sz="1100" dirty="0">
                <a:effectLst/>
                <a:latin typeface="Calibri" panose="020F0502020204030204" pitchFamily="34" charset="0"/>
                <a:ea typeface="Calibri" panose="020F0502020204030204" pitchFamily="34" charset="0"/>
                <a:cs typeface="Times New Roman" panose="02020603050405020304" pitchFamily="18" charset="0"/>
              </a:rPr>
              <a:t> algorithms, they might be seen as an opportunity to address issues in real-world security-critical applications. These attacks represent a paradigm change for circumstances in which vulnerable assets must be concealed from autonomous detection systems onboard drones, Unmanned Aerial Vehicles (UAVs), and satellites. Flying AI models with strong remote detection and classification capabilities may relay exact target-object kinds on the ground, compromising victim security. So we through the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famework</a:t>
            </a:r>
            <a:r>
              <a:rPr lang="en-US" sz="1100" dirty="0">
                <a:effectLst/>
                <a:latin typeface="Calibri" panose="020F0502020204030204" pitchFamily="34" charset="0"/>
                <a:ea typeface="Calibri" panose="020F0502020204030204" pitchFamily="34" charset="0"/>
                <a:cs typeface="Times New Roman" panose="02020603050405020304" pitchFamily="18" charset="0"/>
              </a:rPr>
              <a:t>, camouflaged aircraft from autonomous detections by application of adversarial patches on the aircraft.</a:t>
            </a:r>
            <a:endParaRPr lang="en-P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83728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What we did was that we optimized, printed and masked the aircraft with adversarial patches in order to hide them from object detectors. Which showed adversarial attacks are real-world threats that can be used as an advantage in ensuring safety of critical assets from autonomous detections. Furthermore, it will also open avenues for creation of more sophisticated defense tactics.</a:t>
            </a:r>
            <a:endParaRPr lang="en-PK"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0495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I'll start by outlining the model. The goal is to create patches that stops aircraft from being detected. The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patche</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will be placed on the aircraft body in such a way that no key features or structure of the aircraft is hidden. The attacker is expected to know all details about the aircraft detection system, such as its parameter values, architecture, loss function and optimizer etc.. They can also create and test these patches digitally before printing them for real-world use. The patches will be created through a problem-solving process, which I'll explain in more detail later.</a:t>
            </a:r>
            <a:endParaRPr lang="en-PK"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500558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lnSpc>
                <a:spcPct val="150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Before we can generate a patch and perform a physical world attack, we need a trained detector that can detect aircraft in aerial images. we did this through transfer learning a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yoloV4</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object detector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pretrainined</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on MS COCO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datset</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on DOTA dataset containing aircraft. Our detector achieved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mAP</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of 0.50 at an IOU threshold of 0.50, which is comparable to the performance of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YOLOv4</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trained on MS-COCO.</a:t>
            </a:r>
            <a:endParaRPr lang="en-PK"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l">
              <a:lnSpc>
                <a:spcPct val="150000"/>
              </a:lnSpc>
              <a:spcAft>
                <a:spcPts val="800"/>
              </a:spcAft>
            </a:pP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For the purpose of training adversarial patches,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RSOD</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dataset [24]. The collected images were analyzed using the </a:t>
            </a:r>
            <a:r>
              <a:rPr lang="en-US" sz="1100" kern="100" dirty="0" err="1">
                <a:effectLst/>
                <a:latin typeface="Calibri" panose="020F0502020204030204" pitchFamily="34" charset="0"/>
                <a:ea typeface="Calibri" panose="020F0502020204030204" pitchFamily="34" charset="0"/>
                <a:cs typeface="Times New Roman" panose="02020603050405020304" pitchFamily="18" charset="0"/>
              </a:rPr>
              <a:t>HRPlanes</a:t>
            </a:r>
            <a:r>
              <a:rPr lang="en-US" sz="1100" kern="100" dirty="0">
                <a:effectLst/>
                <a:latin typeface="Calibri" panose="020F0502020204030204" pitchFamily="34" charset="0"/>
                <a:ea typeface="Calibri" panose="020F0502020204030204" pitchFamily="34" charset="0"/>
                <a:cs typeface="Times New Roman" panose="02020603050405020304" pitchFamily="18" charset="0"/>
              </a:rPr>
              <a:t> pre-trained detector, and it was observed that the data exhibited a similar pattern, indicating the detector’s efficiency. </a:t>
            </a:r>
            <a:endParaRPr lang="en-PK"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0013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effectLst/>
                <a:latin typeface="Roboto" panose="02000000000000000000" pitchFamily="2" charset="0"/>
              </a:rPr>
              <a:t>Now we are ready to create a patch. The optimization process begins with a random patch that goes into the block where patch metamorphosis and placement are done on the images of training dataset in our case which is </a:t>
            </a:r>
            <a:r>
              <a:rPr lang="en-US" b="0" dirty="0" err="1">
                <a:effectLst/>
                <a:latin typeface="Roboto" panose="02000000000000000000" pitchFamily="2" charset="0"/>
              </a:rPr>
              <a:t>RSOD</a:t>
            </a:r>
            <a:r>
              <a:rPr lang="en-US" b="0" dirty="0">
                <a:effectLst/>
                <a:latin typeface="Roboto" panose="02000000000000000000" pitchFamily="2" charset="0"/>
              </a:rPr>
              <a:t> dataset. The training image is passed through object detector which is </a:t>
            </a:r>
            <a:r>
              <a:rPr lang="en-US" b="0" dirty="0" err="1">
                <a:effectLst/>
                <a:latin typeface="Roboto" panose="02000000000000000000" pitchFamily="2" charset="0"/>
              </a:rPr>
              <a:t>Yolov3</a:t>
            </a:r>
            <a:r>
              <a:rPr lang="en-US" b="0" dirty="0">
                <a:effectLst/>
                <a:latin typeface="Roboto" panose="02000000000000000000" pitchFamily="2" charset="0"/>
              </a:rPr>
              <a:t> and lastly the loss is calculated. </a:t>
            </a:r>
            <a:r>
              <a:rPr lang="en-US" sz="1100" b="0" i="0" dirty="0">
                <a:solidFill>
                  <a:srgbClr val="000000"/>
                </a:solidFill>
                <a:effectLst/>
                <a:latin typeface="SFRM1000"/>
              </a:rPr>
              <a:t>The optimization objective in this study comprises three elements. (1) The metric known as the </a:t>
            </a:r>
            <a:r>
              <a:rPr lang="en-US" sz="1100" b="0" i="1" dirty="0">
                <a:solidFill>
                  <a:srgbClr val="000000"/>
                </a:solidFill>
                <a:effectLst/>
                <a:latin typeface="CMMI10"/>
              </a:rPr>
              <a:t>non </a:t>
            </a:r>
            <a:r>
              <a:rPr lang="en-US" sz="1100" b="0" i="1" dirty="0">
                <a:solidFill>
                  <a:srgbClr val="000000"/>
                </a:solidFill>
                <a:effectLst/>
                <a:latin typeface="CMSY10"/>
              </a:rPr>
              <a:t>- </a:t>
            </a:r>
            <a:r>
              <a:rPr lang="en-US" sz="1100" b="0" i="1" dirty="0">
                <a:solidFill>
                  <a:srgbClr val="000000"/>
                </a:solidFill>
                <a:effectLst/>
                <a:latin typeface="CMMI10"/>
              </a:rPr>
              <a:t>printability score </a:t>
            </a:r>
            <a:r>
              <a:rPr lang="en-US" sz="1100" b="0" i="0" dirty="0">
                <a:solidFill>
                  <a:srgbClr val="000000"/>
                </a:solidFill>
                <a:effectLst/>
                <a:latin typeface="SFRM1000"/>
              </a:rPr>
              <a:t>evaluates the degree to which the hues present in our patch are capable of being precisely replicated by a conventional printing device. </a:t>
            </a:r>
            <a:r>
              <a:rPr lang="en-US" sz="1600" b="0" i="0" dirty="0">
                <a:solidFill>
                  <a:srgbClr val="333333"/>
                </a:solidFill>
                <a:effectLst/>
                <a:latin typeface="Helvetica" panose="020B0604020202020204" pitchFamily="34" charset="0"/>
              </a:rPr>
              <a:t>Where P-patch is a pixel in of our patch P and Cp is a </a:t>
            </a:r>
            <a:r>
              <a:rPr lang="en-US" sz="1600" b="0" i="0" dirty="0" err="1">
                <a:solidFill>
                  <a:srgbClr val="333333"/>
                </a:solidFill>
                <a:effectLst/>
                <a:latin typeface="Helvetica" panose="020B0604020202020204" pitchFamily="34" charset="0"/>
              </a:rPr>
              <a:t>colour</a:t>
            </a:r>
            <a:r>
              <a:rPr lang="en-US" sz="1600" b="0" i="0" dirty="0">
                <a:solidFill>
                  <a:srgbClr val="333333"/>
                </a:solidFill>
                <a:effectLst/>
                <a:latin typeface="Helvetica" panose="020B0604020202020204" pitchFamily="34" charset="0"/>
              </a:rPr>
              <a:t> in a set of printable </a:t>
            </a:r>
            <a:r>
              <a:rPr lang="en-US" sz="1600" b="0" i="0" dirty="0" err="1">
                <a:solidFill>
                  <a:srgbClr val="333333"/>
                </a:solidFill>
                <a:effectLst/>
                <a:latin typeface="Helvetica" panose="020B0604020202020204" pitchFamily="34" charset="0"/>
              </a:rPr>
              <a:t>colours</a:t>
            </a:r>
            <a:r>
              <a:rPr lang="en-US" sz="1600" b="0" i="0" dirty="0">
                <a:solidFill>
                  <a:srgbClr val="333333"/>
                </a:solidFill>
                <a:effectLst/>
                <a:latin typeface="Helvetica" panose="020B0604020202020204" pitchFamily="34" charset="0"/>
              </a:rPr>
              <a:t> . </a:t>
            </a:r>
            <a:r>
              <a:rPr lang="en-US" sz="1100" b="0" i="0" dirty="0">
                <a:solidFill>
                  <a:srgbClr val="000000"/>
                </a:solidFill>
                <a:effectLst/>
                <a:latin typeface="SFRM1000"/>
              </a:rPr>
              <a:t>The process involves a comparison between the hues present in our patch and a predetermined range of colors that are suitable for printing purposes. The objective is to prioritize hues within the patch that exhibit a high degree of similarity to the color set that is capable of being printed. (2) The </a:t>
            </a:r>
            <a:r>
              <a:rPr lang="en-US" sz="1100" b="0" i="1" dirty="0" err="1">
                <a:solidFill>
                  <a:srgbClr val="000000"/>
                </a:solidFill>
                <a:effectLst/>
                <a:latin typeface="CMMI10"/>
              </a:rPr>
              <a:t>objectness</a:t>
            </a:r>
            <a:r>
              <a:rPr lang="en-US" sz="1100" b="0" i="1" dirty="0">
                <a:solidFill>
                  <a:srgbClr val="000000"/>
                </a:solidFill>
                <a:effectLst/>
                <a:latin typeface="CMMI10"/>
              </a:rPr>
              <a:t> score </a:t>
            </a:r>
            <a:r>
              <a:rPr lang="en-US" sz="1100" b="0" i="0" dirty="0">
                <a:solidFill>
                  <a:srgbClr val="000000"/>
                </a:solidFill>
                <a:effectLst/>
                <a:latin typeface="SFRM1000"/>
              </a:rPr>
              <a:t>with the highest value in the image is associated with the task of detection. The aim of our study is to conceal aircraft present in the image by reducing the object or class score generated by the detector. (3) The concept of </a:t>
            </a:r>
            <a:r>
              <a:rPr lang="en-US" sz="1100" b="0" i="1" dirty="0">
                <a:solidFill>
                  <a:srgbClr val="000000"/>
                </a:solidFill>
                <a:effectLst/>
                <a:latin typeface="CMMI10"/>
              </a:rPr>
              <a:t>total variation loss </a:t>
            </a:r>
            <a:r>
              <a:rPr lang="en-US" sz="1100" b="0" i="0" dirty="0">
                <a:solidFill>
                  <a:srgbClr val="000000"/>
                </a:solidFill>
                <a:effectLst/>
                <a:latin typeface="SFRM1000"/>
              </a:rPr>
              <a:t>pertains to the aggregate variance present in the image, which is indicative of the level of fluidity in the </a:t>
            </a:r>
            <a:r>
              <a:rPr lang="en-US" sz="1100" b="0" i="0" dirty="0" err="1">
                <a:solidFill>
                  <a:srgbClr val="000000"/>
                </a:solidFill>
                <a:effectLst/>
                <a:latin typeface="SFRM1000"/>
              </a:rPr>
              <a:t>colour</a:t>
            </a:r>
            <a:r>
              <a:rPr lang="en-US" sz="1100" b="0" i="0" dirty="0">
                <a:solidFill>
                  <a:srgbClr val="000000"/>
                </a:solidFill>
                <a:effectLst/>
                <a:latin typeface="SFRM1000"/>
              </a:rPr>
              <a:t> gradients within the patch. The </a:t>
            </a:r>
            <a:r>
              <a:rPr lang="en-US" sz="1100" b="0" i="0" dirty="0" err="1">
                <a:solidFill>
                  <a:srgbClr val="000000"/>
                </a:solidFill>
                <a:effectLst/>
                <a:latin typeface="SFRM1000"/>
              </a:rPr>
              <a:t>optimisation</a:t>
            </a:r>
            <a:r>
              <a:rPr lang="en-US" sz="1100" b="0" i="0" dirty="0">
                <a:solidFill>
                  <a:srgbClr val="000000"/>
                </a:solidFill>
                <a:effectLst/>
                <a:latin typeface="SFRM1000"/>
              </a:rPr>
              <a:t> process is biased towards images exhibiting gradual </a:t>
            </a:r>
            <a:r>
              <a:rPr lang="en-US" sz="1100" b="0" i="0" dirty="0" err="1">
                <a:solidFill>
                  <a:srgbClr val="000000"/>
                </a:solidFill>
                <a:effectLst/>
                <a:latin typeface="SFRM1000"/>
              </a:rPr>
              <a:t>colour</a:t>
            </a:r>
            <a:r>
              <a:rPr lang="en-US" sz="1100" b="0" i="0" dirty="0">
                <a:solidFill>
                  <a:srgbClr val="000000"/>
                </a:solidFill>
                <a:effectLst/>
                <a:latin typeface="SFRM1000"/>
              </a:rPr>
              <a:t> transitions and discourages those with disruptive or erratic changes. The computation of the total variation involves the comparison of adjacent pixels within the patch.</a:t>
            </a:r>
            <a:r>
              <a:rPr lang="en-US" dirty="0"/>
              <a:t> </a:t>
            </a:r>
            <a:r>
              <a:rPr lang="en-US" b="0" i="0" dirty="0">
                <a:solidFill>
                  <a:srgbClr val="333333"/>
                </a:solidFill>
                <a:effectLst/>
                <a:latin typeface="Helvetica" panose="020B0604020202020204" pitchFamily="34" charset="0"/>
              </a:rPr>
              <a:t>We then use a simple weighted sum to calculate the total loss. These weights are trained using Adam Optimizer.</a:t>
            </a:r>
            <a:endParaRPr dirty="0"/>
          </a:p>
        </p:txBody>
      </p:sp>
    </p:spTree>
    <p:extLst>
      <p:ext uri="{BB962C8B-B14F-4D97-AF65-F5344CB8AC3E}">
        <p14:creationId xmlns:p14="http://schemas.microsoft.com/office/powerpoint/2010/main" val="2245061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75f433d22e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75f433d22e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dirty="0">
                <a:solidFill>
                  <a:srgbClr val="000000"/>
                </a:solidFill>
                <a:effectLst/>
                <a:latin typeface="NimbusRomNo9L-Regu"/>
              </a:rPr>
              <a:t>The evaluation metric used in our study was average Objectness reduction rate for digital domain  which measures the average reduction in </a:t>
            </a:r>
            <a:r>
              <a:rPr lang="en-US" sz="1100" b="0" i="0" dirty="0" err="1">
                <a:solidFill>
                  <a:srgbClr val="000000"/>
                </a:solidFill>
                <a:effectLst/>
                <a:latin typeface="NimbusRomNo9L-Regu"/>
              </a:rPr>
              <a:t>objectness</a:t>
            </a:r>
            <a:r>
              <a:rPr lang="en-US" sz="1100" b="0" i="0" dirty="0">
                <a:solidFill>
                  <a:srgbClr val="000000"/>
                </a:solidFill>
                <a:effectLst/>
                <a:latin typeface="NimbusRomNo9L-Regu"/>
              </a:rPr>
              <a:t> score of an object due to the adversarial patch.. A more effective attack will yield a higher </a:t>
            </a:r>
            <a:r>
              <a:rPr lang="en-US" sz="1100" b="0" i="0" dirty="0" err="1">
                <a:solidFill>
                  <a:srgbClr val="000000"/>
                </a:solidFill>
                <a:effectLst/>
                <a:latin typeface="NimbusRomNo9L-Regu"/>
              </a:rPr>
              <a:t>AORR</a:t>
            </a:r>
            <a:r>
              <a:rPr lang="en-US" sz="1100" b="0" i="0" dirty="0">
                <a:solidFill>
                  <a:srgbClr val="000000"/>
                </a:solidFill>
                <a:effectLst/>
                <a:latin typeface="NimbusRomNo9L-Regu"/>
              </a:rPr>
              <a:t>. We achieved </a:t>
            </a:r>
            <a:r>
              <a:rPr lang="en-US" sz="1100" b="0" i="0" dirty="0" err="1">
                <a:solidFill>
                  <a:srgbClr val="000000"/>
                </a:solidFill>
                <a:effectLst/>
                <a:latin typeface="NimbusRomNo9L-Regu"/>
              </a:rPr>
              <a:t>AORR</a:t>
            </a:r>
            <a:r>
              <a:rPr lang="en-US" sz="1100" b="0" i="0" dirty="0">
                <a:solidFill>
                  <a:srgbClr val="000000"/>
                </a:solidFill>
                <a:effectLst/>
                <a:latin typeface="NimbusRomNo9L-Regu"/>
              </a:rPr>
              <a:t> of 0.791 and Objectness score reduced and fluctuated between 0.23 and 0.57.</a:t>
            </a:r>
            <a:endParaRPr dirty="0"/>
          </a:p>
        </p:txBody>
      </p:sp>
    </p:spTree>
    <p:extLst>
      <p:ext uri="{BB962C8B-B14F-4D97-AF65-F5344CB8AC3E}">
        <p14:creationId xmlns:p14="http://schemas.microsoft.com/office/powerpoint/2010/main" val="1405925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406700" y="1730350"/>
            <a:ext cx="6330600" cy="1204625"/>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US" sz="2400" dirty="0">
                <a:solidFill>
                  <a:srgbClr val="000000"/>
                </a:solidFill>
                <a:latin typeface="Alegreya"/>
                <a:ea typeface="Alegreya"/>
                <a:cs typeface="Alegreya"/>
                <a:sym typeface="Alegreya"/>
              </a:rPr>
              <a:t>Paper ID : 20</a:t>
            </a:r>
            <a:br>
              <a:rPr lang="en-US" sz="2400" dirty="0">
                <a:solidFill>
                  <a:srgbClr val="000000"/>
                </a:solidFill>
                <a:latin typeface="Alegreya"/>
                <a:ea typeface="Alegreya"/>
                <a:cs typeface="Alegreya"/>
                <a:sym typeface="Alegreya"/>
              </a:rPr>
            </a:br>
            <a:r>
              <a:rPr lang="en-US" sz="2400" dirty="0">
                <a:solidFill>
                  <a:srgbClr val="000000"/>
                </a:solidFill>
                <a:latin typeface="Alegreya"/>
                <a:ea typeface="Alegreya"/>
                <a:cs typeface="Alegreya"/>
                <a:sym typeface="Alegreya"/>
              </a:rPr>
              <a:t> Paper Title : The Art of Deception: Adversarial Network Strategies in Thwarting Airborne Object Detection</a:t>
            </a:r>
          </a:p>
        </p:txBody>
      </p:sp>
      <p:sp>
        <p:nvSpPr>
          <p:cNvPr id="129" name="Google Shape;129;p13"/>
          <p:cNvSpPr txBox="1">
            <a:spLocks noGrp="1"/>
          </p:cNvSpPr>
          <p:nvPr>
            <p:ph type="subTitle" idx="1"/>
          </p:nvPr>
        </p:nvSpPr>
        <p:spPr>
          <a:xfrm>
            <a:off x="1198300" y="3413151"/>
            <a:ext cx="6893400" cy="648896"/>
          </a:xfrm>
          <a:prstGeom prst="rect">
            <a:avLst/>
          </a:prstGeom>
        </p:spPr>
        <p:txBody>
          <a:bodyPr spcFirstLastPara="1" wrap="square" lIns="91425" tIns="91425" rIns="91425" bIns="91425" anchor="t" anchorCtr="0">
            <a:normAutofit fontScale="77500" lnSpcReduction="20000"/>
          </a:bodyPr>
          <a:lstStyle/>
          <a:p>
            <a:pPr marL="0" lvl="0" indent="0" rtl="0">
              <a:spcBef>
                <a:spcPts val="0"/>
              </a:spcBef>
              <a:spcAft>
                <a:spcPts val="0"/>
              </a:spcAft>
              <a:buNone/>
            </a:pPr>
            <a:r>
              <a:rPr lang="en" dirty="0">
                <a:solidFill>
                  <a:srgbClr val="1C4587"/>
                </a:solidFill>
                <a:latin typeface="Nunito"/>
                <a:ea typeface="Nunito"/>
                <a:cs typeface="Nunito"/>
                <a:sym typeface="Nunito"/>
              </a:rPr>
              <a:t>Muhammad Saad Umer</a:t>
            </a:r>
          </a:p>
          <a:p>
            <a:pPr marL="0" lvl="0" indent="0" rtl="0">
              <a:spcBef>
                <a:spcPts val="0"/>
              </a:spcBef>
              <a:spcAft>
                <a:spcPts val="0"/>
              </a:spcAft>
              <a:buNone/>
            </a:pPr>
            <a:r>
              <a:rPr lang="en" dirty="0">
                <a:solidFill>
                  <a:srgbClr val="1C4587"/>
                </a:solidFill>
                <a:latin typeface="Nunito"/>
                <a:ea typeface="Nunito"/>
                <a:cs typeface="Nunito"/>
                <a:sym typeface="Nunito"/>
              </a:rPr>
              <a:t> (School of Electrical Engineering and Computer Science, National University of Sciences &amp; Technology)</a:t>
            </a:r>
            <a:endParaRPr dirty="0">
              <a:solidFill>
                <a:srgbClr val="1C4587"/>
              </a:solidFill>
              <a:latin typeface="Nunito"/>
              <a:ea typeface="Nunito"/>
              <a:cs typeface="Nunito"/>
              <a:sym typeface="Nunito"/>
            </a:endParaRPr>
          </a:p>
        </p:txBody>
      </p:sp>
      <p:sp>
        <p:nvSpPr>
          <p:cNvPr id="3" name="Rectangle 2"/>
          <p:cNvSpPr/>
          <p:nvPr/>
        </p:nvSpPr>
        <p:spPr>
          <a:xfrm>
            <a:off x="3007447" y="4613296"/>
            <a:ext cx="6067687" cy="307777"/>
          </a:xfrm>
          <a:prstGeom prst="rect">
            <a:avLst/>
          </a:prstGeom>
        </p:spPr>
        <p:txBody>
          <a:bodyPr wrap="none">
            <a:spAutoFit/>
          </a:bodyPr>
          <a:lstStyle/>
          <a:p>
            <a:pPr algn="ctr"/>
            <a:r>
              <a:rPr lang="en-US" b="1" dirty="0">
                <a:solidFill>
                  <a:schemeClr val="accent5"/>
                </a:solidFill>
              </a:rPr>
              <a:t>3rd International Conference on Computational Intelligent 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Results</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BF236C53-43DB-5FE4-ABCD-A8C942332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3" name="TextBox 2">
            <a:extLst>
              <a:ext uri="{FF2B5EF4-FFF2-40B4-BE49-F238E27FC236}">
                <a16:creationId xmlns:a16="http://schemas.microsoft.com/office/drawing/2014/main" id="{79C830B2-03AF-2360-26BD-C58CE1ACF1F1}"/>
              </a:ext>
            </a:extLst>
          </p:cNvPr>
          <p:cNvSpPr txBox="1"/>
          <p:nvPr/>
        </p:nvSpPr>
        <p:spPr>
          <a:xfrm>
            <a:off x="447257" y="1132344"/>
            <a:ext cx="8468144" cy="2031325"/>
          </a:xfrm>
          <a:prstGeom prst="rect">
            <a:avLst/>
          </a:prstGeom>
          <a:noFill/>
        </p:spPr>
        <p:txBody>
          <a:bodyPr wrap="square" rtlCol="0">
            <a:spAutoFit/>
          </a:bodyPr>
          <a:lstStyle/>
          <a:p>
            <a:pPr marL="457200" indent="-285750">
              <a:buFont typeface="Arial" panose="020B0604020202020204" pitchFamily="34" charset="0"/>
              <a:buChar char="•"/>
            </a:pPr>
            <a:r>
              <a:rPr lang="en-US" sz="1800" b="0" i="0" dirty="0">
                <a:solidFill>
                  <a:srgbClr val="000000"/>
                </a:solidFill>
                <a:effectLst/>
                <a:latin typeface="Alegreya" panose="020B0604020202020204" charset="0"/>
              </a:rPr>
              <a:t>The evaluation metric used in our study </a:t>
            </a:r>
            <a:r>
              <a:rPr lang="en-US" sz="1800" dirty="0">
                <a:solidFill>
                  <a:srgbClr val="000000"/>
                </a:solidFill>
                <a:latin typeface="Alegreya" panose="020B0604020202020204" charset="0"/>
              </a:rPr>
              <a:t>is</a:t>
            </a:r>
            <a:r>
              <a:rPr lang="en-US" sz="1800" b="0" i="0" dirty="0">
                <a:solidFill>
                  <a:srgbClr val="000000"/>
                </a:solidFill>
                <a:effectLst/>
                <a:latin typeface="Alegreya" panose="020B0604020202020204" charset="0"/>
              </a:rPr>
              <a:t> </a:t>
            </a:r>
            <a:r>
              <a:rPr lang="en-US" sz="1800" b="0" i="1" dirty="0">
                <a:solidFill>
                  <a:srgbClr val="000000"/>
                </a:solidFill>
                <a:effectLst/>
                <a:latin typeface="Alegreya" panose="020B0604020202020204" charset="0"/>
              </a:rPr>
              <a:t>Objectness Score ratio (</a:t>
            </a:r>
            <a:r>
              <a:rPr lang="en-US" sz="1800" b="0" i="1" dirty="0" err="1">
                <a:solidFill>
                  <a:srgbClr val="000000"/>
                </a:solidFill>
                <a:effectLst/>
                <a:latin typeface="Alegreya" panose="020B0604020202020204" charset="0"/>
              </a:rPr>
              <a:t>OSR</a:t>
            </a:r>
            <a:r>
              <a:rPr lang="en-US" sz="1800" b="0" i="1" dirty="0">
                <a:solidFill>
                  <a:srgbClr val="000000"/>
                </a:solidFill>
                <a:effectLst/>
                <a:latin typeface="Alegreya" panose="020B0604020202020204" charset="0"/>
              </a:rPr>
              <a:t>)</a:t>
            </a:r>
            <a:r>
              <a:rPr lang="en-US" sz="1800" b="0" i="0" dirty="0">
                <a:solidFill>
                  <a:srgbClr val="000000"/>
                </a:solidFill>
                <a:effectLst/>
                <a:latin typeface="Alegreya" panose="020B0604020202020204" charset="0"/>
              </a:rPr>
              <a:t> for the physical domain.</a:t>
            </a:r>
          </a:p>
          <a:p>
            <a:pPr marL="457200" indent="-285750">
              <a:buFont typeface="Arial" panose="020B0604020202020204" pitchFamily="34" charset="0"/>
              <a:buChar char="•"/>
            </a:pPr>
            <a:endParaRPr lang="en-US" sz="1800" b="0" i="0" dirty="0">
              <a:solidFill>
                <a:srgbClr val="000000"/>
              </a:solidFill>
              <a:effectLst/>
              <a:latin typeface="Alegreya" panose="020B0604020202020204" charset="0"/>
            </a:endParaRPr>
          </a:p>
          <a:p>
            <a:pPr marL="457200" indent="-285750">
              <a:buFont typeface="Arial" panose="020B0604020202020204" pitchFamily="34" charset="0"/>
              <a:buChar char="•"/>
            </a:pPr>
            <a:r>
              <a:rPr lang="en-US" sz="1800" dirty="0">
                <a:solidFill>
                  <a:srgbClr val="000000"/>
                </a:solidFill>
                <a:latin typeface="Alegreya" panose="020B0604020202020204" charset="0"/>
              </a:rPr>
              <a:t>Lower </a:t>
            </a:r>
            <a:r>
              <a:rPr lang="en-US" sz="1800" dirty="0" err="1">
                <a:solidFill>
                  <a:srgbClr val="000000"/>
                </a:solidFill>
                <a:latin typeface="Alegreya" panose="020B0604020202020204" charset="0"/>
              </a:rPr>
              <a:t>OSR</a:t>
            </a:r>
            <a:r>
              <a:rPr lang="en-US" sz="1800" dirty="0">
                <a:solidFill>
                  <a:srgbClr val="000000"/>
                </a:solidFill>
                <a:latin typeface="Alegreya" panose="020B0604020202020204" charset="0"/>
              </a:rPr>
              <a:t> means attack is more effective</a:t>
            </a:r>
          </a:p>
          <a:p>
            <a:pPr marL="457200" indent="-285750">
              <a:buFont typeface="Arial" panose="020B0604020202020204" pitchFamily="34" charset="0"/>
              <a:buChar char="•"/>
            </a:pPr>
            <a:endParaRPr lang="en-US" sz="1800" dirty="0">
              <a:solidFill>
                <a:srgbClr val="000000"/>
              </a:solidFill>
              <a:latin typeface="Alegreya" panose="020B0604020202020204" charset="0"/>
            </a:endParaRPr>
          </a:p>
          <a:p>
            <a:pPr marL="457200" indent="-285750">
              <a:buFont typeface="Arial" panose="020B0604020202020204" pitchFamily="34" charset="0"/>
              <a:buChar char="•"/>
            </a:pPr>
            <a:r>
              <a:rPr lang="en-US" sz="1800" b="0" i="0" dirty="0" err="1">
                <a:solidFill>
                  <a:srgbClr val="000000"/>
                </a:solidFill>
                <a:effectLst/>
                <a:latin typeface="Alegreya" panose="020B0604020202020204" charset="0"/>
              </a:rPr>
              <a:t>OSR</a:t>
            </a:r>
            <a:r>
              <a:rPr lang="en-US" sz="1800" b="0" i="0" dirty="0">
                <a:solidFill>
                  <a:srgbClr val="000000"/>
                </a:solidFill>
                <a:effectLst/>
                <a:latin typeface="Alegreya" panose="020B0604020202020204" charset="0"/>
              </a:rPr>
              <a:t> value = 0.319 &amp; Objectness score reduced b/w 0.11 &amp; 0.41</a:t>
            </a:r>
            <a:br>
              <a:rPr lang="en-US" sz="1800" dirty="0">
                <a:latin typeface="Alegreya" panose="020B0604020202020204" charset="0"/>
              </a:rPr>
            </a:br>
            <a:endParaRPr lang="en-US" sz="1800" dirty="0">
              <a:latin typeface="Alegreya" panose="020B0604020202020204" charset="0"/>
            </a:endParaRPr>
          </a:p>
        </p:txBody>
      </p:sp>
      <p:sp>
        <p:nvSpPr>
          <p:cNvPr id="7" name="TextBox 6">
            <a:extLst>
              <a:ext uri="{FF2B5EF4-FFF2-40B4-BE49-F238E27FC236}">
                <a16:creationId xmlns:a16="http://schemas.microsoft.com/office/drawing/2014/main" id="{D7601D8C-6CEF-5877-2918-C320C9E49BA5}"/>
              </a:ext>
            </a:extLst>
          </p:cNvPr>
          <p:cNvSpPr txBox="1"/>
          <p:nvPr/>
        </p:nvSpPr>
        <p:spPr>
          <a:xfrm>
            <a:off x="2623276" y="4542649"/>
            <a:ext cx="4147065" cy="307777"/>
          </a:xfrm>
          <a:prstGeom prst="rect">
            <a:avLst/>
          </a:prstGeom>
          <a:noFill/>
        </p:spPr>
        <p:txBody>
          <a:bodyPr wrap="square">
            <a:spAutoFit/>
          </a:bodyPr>
          <a:lstStyle/>
          <a:p>
            <a:r>
              <a:rPr lang="en-US" b="0" i="0" dirty="0">
                <a:effectLst/>
                <a:latin typeface="Arial" panose="020B0604020202020204" pitchFamily="34" charset="0"/>
              </a:rPr>
              <a:t>Results in the Physical domain (scaled scenario).</a:t>
            </a:r>
            <a:endParaRPr lang="en-PK" dirty="0"/>
          </a:p>
        </p:txBody>
      </p:sp>
      <p:pic>
        <p:nvPicPr>
          <p:cNvPr id="10" name="Picture 9" descr="A plane on the ground&#10;&#10;Description automatically generated with medium confidence">
            <a:extLst>
              <a:ext uri="{FF2B5EF4-FFF2-40B4-BE49-F238E27FC236}">
                <a16:creationId xmlns:a16="http://schemas.microsoft.com/office/drawing/2014/main" id="{E006F434-D53C-5580-631A-9FDC1317B8D4}"/>
              </a:ext>
            </a:extLst>
          </p:cNvPr>
          <p:cNvPicPr>
            <a:picLocks noChangeAspect="1"/>
          </p:cNvPicPr>
          <p:nvPr/>
        </p:nvPicPr>
        <p:blipFill>
          <a:blip r:embed="rId3"/>
          <a:stretch>
            <a:fillRect/>
          </a:stretch>
        </p:blipFill>
        <p:spPr>
          <a:xfrm>
            <a:off x="3098603" y="2975225"/>
            <a:ext cx="3165451" cy="1462732"/>
          </a:xfrm>
          <a:prstGeom prst="rect">
            <a:avLst/>
          </a:prstGeom>
        </p:spPr>
      </p:pic>
    </p:spTree>
    <p:extLst>
      <p:ext uri="{BB962C8B-B14F-4D97-AF65-F5344CB8AC3E}">
        <p14:creationId xmlns:p14="http://schemas.microsoft.com/office/powerpoint/2010/main" val="142137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Conclusion</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35E1F793-BF8E-6425-F31E-57DA8ED995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4" name="TextBox 3">
            <a:extLst>
              <a:ext uri="{FF2B5EF4-FFF2-40B4-BE49-F238E27FC236}">
                <a16:creationId xmlns:a16="http://schemas.microsoft.com/office/drawing/2014/main" id="{AA1908D9-B47D-D77E-74C3-9BCE5E35A9BE}"/>
              </a:ext>
            </a:extLst>
          </p:cNvPr>
          <p:cNvSpPr txBox="1"/>
          <p:nvPr/>
        </p:nvSpPr>
        <p:spPr>
          <a:xfrm>
            <a:off x="447257" y="1132344"/>
            <a:ext cx="8468144" cy="2862322"/>
          </a:xfrm>
          <a:prstGeom prst="rect">
            <a:avLst/>
          </a:prstGeom>
          <a:noFill/>
        </p:spPr>
        <p:txBody>
          <a:bodyPr wrap="square" rtlCol="0">
            <a:spAutoFit/>
          </a:bodyPr>
          <a:lstStyle/>
          <a:p>
            <a:pPr marL="457200" indent="-285750">
              <a:buFont typeface="Arial" panose="020B0604020202020204" pitchFamily="34" charset="0"/>
              <a:buChar char="•"/>
            </a:pPr>
            <a:r>
              <a:rPr lang="en-US" sz="1800" b="0" i="0" dirty="0">
                <a:solidFill>
                  <a:srgbClr val="000000"/>
                </a:solidFill>
                <a:effectLst/>
                <a:latin typeface="Alegreya" panose="020B0604020202020204" charset="0"/>
              </a:rPr>
              <a:t>Showcased the efficacy of Adversarial attacks in real-world scenarios.</a:t>
            </a:r>
          </a:p>
          <a:p>
            <a:pPr marL="457200" indent="-285750">
              <a:buFont typeface="Arial" panose="020B0604020202020204" pitchFamily="34" charset="0"/>
              <a:buChar char="•"/>
            </a:pPr>
            <a:endParaRPr lang="en-US" sz="1800" b="0" i="0" dirty="0">
              <a:solidFill>
                <a:srgbClr val="000000"/>
              </a:solidFill>
              <a:effectLst/>
              <a:latin typeface="Alegreya" panose="020B0604020202020204" charset="0"/>
            </a:endParaRPr>
          </a:p>
          <a:p>
            <a:pPr marL="457200" indent="-285750">
              <a:buFont typeface="Arial" panose="020B0604020202020204" pitchFamily="34" charset="0"/>
              <a:buChar char="•"/>
            </a:pPr>
            <a:r>
              <a:rPr lang="en-US" sz="1800" dirty="0">
                <a:solidFill>
                  <a:srgbClr val="000000"/>
                </a:solidFill>
                <a:latin typeface="Alegreya" panose="020B0604020202020204" charset="0"/>
              </a:rPr>
              <a:t>Adversarial attacks are realistic threats.</a:t>
            </a:r>
          </a:p>
          <a:p>
            <a:pPr marL="457200" indent="-285750">
              <a:buFont typeface="Arial" panose="020B0604020202020204" pitchFamily="34" charset="0"/>
              <a:buChar char="•"/>
            </a:pPr>
            <a:endParaRPr lang="en-US" sz="1800" dirty="0">
              <a:solidFill>
                <a:srgbClr val="000000"/>
              </a:solidFill>
              <a:latin typeface="Alegreya" panose="020B0604020202020204" charset="0"/>
            </a:endParaRPr>
          </a:p>
          <a:p>
            <a:pPr marL="457200" indent="-285750">
              <a:buFont typeface="Arial" panose="020B0604020202020204" pitchFamily="34" charset="0"/>
              <a:buChar char="•"/>
            </a:pPr>
            <a:r>
              <a:rPr lang="en-US" sz="1800" dirty="0">
                <a:solidFill>
                  <a:srgbClr val="000000"/>
                </a:solidFill>
                <a:latin typeface="Alegreya" panose="020B0604020202020204" charset="0"/>
              </a:rPr>
              <a:t>Underscore the significance of taking into account and mitigating the susceptibilities linked to physical threats when developing and implementing aircraft detection technologies.</a:t>
            </a:r>
          </a:p>
          <a:p>
            <a:pPr marL="457200" indent="-285750">
              <a:buFont typeface="Arial" panose="020B0604020202020204" pitchFamily="34" charset="0"/>
              <a:buChar char="•"/>
            </a:pPr>
            <a:endParaRPr lang="en-US" sz="1800" dirty="0">
              <a:solidFill>
                <a:srgbClr val="000000"/>
              </a:solidFill>
              <a:latin typeface="Alegreya" panose="020B0604020202020204" charset="0"/>
            </a:endParaRPr>
          </a:p>
          <a:p>
            <a:pPr marL="457200" indent="-285750">
              <a:buFont typeface="Arial" panose="020B0604020202020204" pitchFamily="34" charset="0"/>
              <a:buChar char="•"/>
            </a:pPr>
            <a:r>
              <a:rPr lang="en-US" sz="1800" dirty="0">
                <a:solidFill>
                  <a:srgbClr val="000000"/>
                </a:solidFill>
                <a:latin typeface="Alegreya" panose="020B0604020202020204" charset="0"/>
              </a:rPr>
              <a:t>They can be used to hide vulnerable assets from autonomous surveillance.</a:t>
            </a:r>
            <a:br>
              <a:rPr lang="en-US" sz="1800" dirty="0">
                <a:latin typeface="Alegreya" panose="020B0604020202020204" charset="0"/>
              </a:rPr>
            </a:br>
            <a:endParaRPr lang="en-US" sz="1800" dirty="0">
              <a:latin typeface="Alegreya" panose="020B0604020202020204" charset="0"/>
            </a:endParaRPr>
          </a:p>
        </p:txBody>
      </p:sp>
    </p:spTree>
    <p:extLst>
      <p:ext uri="{BB962C8B-B14F-4D97-AF65-F5344CB8AC3E}">
        <p14:creationId xmlns:p14="http://schemas.microsoft.com/office/powerpoint/2010/main" val="3082005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References</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35E1F793-BF8E-6425-F31E-57DA8ED995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sp>
        <p:nvSpPr>
          <p:cNvPr id="4" name="TextBox 3">
            <a:extLst>
              <a:ext uri="{FF2B5EF4-FFF2-40B4-BE49-F238E27FC236}">
                <a16:creationId xmlns:a16="http://schemas.microsoft.com/office/drawing/2014/main" id="{AA1908D9-B47D-D77E-74C3-9BCE5E35A9BE}"/>
              </a:ext>
            </a:extLst>
          </p:cNvPr>
          <p:cNvSpPr txBox="1"/>
          <p:nvPr/>
        </p:nvSpPr>
        <p:spPr>
          <a:xfrm>
            <a:off x="447257" y="1132344"/>
            <a:ext cx="8468144" cy="646331"/>
          </a:xfrm>
          <a:prstGeom prst="rect">
            <a:avLst/>
          </a:prstGeom>
          <a:noFill/>
        </p:spPr>
        <p:txBody>
          <a:bodyPr wrap="square" rtlCol="0">
            <a:spAutoFit/>
          </a:bodyPr>
          <a:lstStyle/>
          <a:p>
            <a:pPr marL="457200" indent="-285750">
              <a:buFont typeface="Arial" panose="020B0604020202020204" pitchFamily="34" charset="0"/>
              <a:buChar char="•"/>
            </a:pPr>
            <a:r>
              <a:rPr lang="en-US" sz="1800" b="0" i="0" dirty="0">
                <a:solidFill>
                  <a:srgbClr val="000000"/>
                </a:solidFill>
                <a:effectLst/>
                <a:latin typeface="Alegreya" panose="020B0604020202020204" charset="0"/>
              </a:rPr>
              <a:t>References mentioned in Manuscript</a:t>
            </a:r>
            <a:br>
              <a:rPr lang="en-US" sz="1800" dirty="0">
                <a:latin typeface="Alegreya" panose="020B0604020202020204" charset="0"/>
              </a:rPr>
            </a:br>
            <a:endParaRPr lang="en-US" sz="1800" dirty="0">
              <a:latin typeface="Alegreya" panose="020B0604020202020204" charset="0"/>
            </a:endParaRPr>
          </a:p>
        </p:txBody>
      </p:sp>
    </p:spTree>
    <p:extLst>
      <p:ext uri="{BB962C8B-B14F-4D97-AF65-F5344CB8AC3E}">
        <p14:creationId xmlns:p14="http://schemas.microsoft.com/office/powerpoint/2010/main" val="2515499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a:solidFill>
                  <a:srgbClr val="000000"/>
                </a:solidFill>
                <a:latin typeface="Alegreya"/>
                <a:ea typeface="Alegreya"/>
                <a:cs typeface="Alegreya"/>
                <a:sym typeface="Alegreya"/>
              </a:rPr>
              <a:t>Thank you</a:t>
            </a:r>
            <a:endParaRPr>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761B7843-8768-B08F-FBE3-3738F02EEB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2360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a:solidFill>
                  <a:srgbClr val="000000"/>
                </a:solidFill>
                <a:latin typeface="Alegreya"/>
                <a:ea typeface="Alegreya"/>
                <a:cs typeface="Alegreya"/>
                <a:sym typeface="Alegreya"/>
              </a:rPr>
              <a:t>Contents</a:t>
            </a:r>
            <a:endParaRPr>
              <a:latin typeface="Alegreya"/>
              <a:ea typeface="Alegreya"/>
              <a:cs typeface="Alegreya"/>
              <a:sym typeface="Alegreya"/>
            </a:endParaRPr>
          </a:p>
        </p:txBody>
      </p:sp>
      <p:sp>
        <p:nvSpPr>
          <p:cNvPr id="135" name="Google Shape;135;p14"/>
          <p:cNvSpPr txBox="1"/>
          <p:nvPr/>
        </p:nvSpPr>
        <p:spPr>
          <a:xfrm>
            <a:off x="539364" y="1190600"/>
            <a:ext cx="6528329" cy="3108513"/>
          </a:xfrm>
          <a:prstGeom prst="rect">
            <a:avLst/>
          </a:prstGeom>
          <a:noFill/>
          <a:ln>
            <a:noFill/>
          </a:ln>
        </p:spPr>
        <p:txBody>
          <a:bodyPr spcFirstLastPara="1" wrap="square" lIns="91425" tIns="91425" rIns="91425" bIns="91425" anchor="t" anchorCtr="0">
            <a:spAutoFit/>
          </a:bodyPr>
          <a:lstStyle/>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Problem Statement /Introduction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Motivation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Contribution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indent="-336550">
              <a:buSzPts val="1700"/>
              <a:buFont typeface="Alegreya"/>
              <a:buAutoNum type="arabicPeriod"/>
            </a:pPr>
            <a:r>
              <a:rPr lang="en-US" sz="1600" b="1" dirty="0">
                <a:latin typeface="Alegreya"/>
                <a:sym typeface="Alegreya"/>
              </a:rPr>
              <a:t>Proposed Methodology – Attack Goal and Patch Generation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Results Digital Domain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Results Physical Domain</a:t>
            </a:r>
          </a:p>
          <a:p>
            <a:pPr marL="457200" lvl="0" indent="-336550" algn="l" rtl="0">
              <a:spcBef>
                <a:spcPts val="0"/>
              </a:spcBef>
              <a:spcAft>
                <a:spcPts val="0"/>
              </a:spcAft>
              <a:buSzPts val="1700"/>
              <a:buFont typeface="Alegreya"/>
              <a:buAutoNum type="arabicPeriod"/>
            </a:pPr>
            <a:endParaRPr lang="en-US" sz="1100" b="1" dirty="0">
              <a:latin typeface="Alegreya"/>
              <a:ea typeface="Alegreya"/>
              <a:cs typeface="Alegreya"/>
              <a:sym typeface="Alegreya"/>
            </a:endParaRPr>
          </a:p>
          <a:p>
            <a:pPr marL="457200" lvl="0" indent="-336550" algn="l" rtl="0">
              <a:spcBef>
                <a:spcPts val="0"/>
              </a:spcBef>
              <a:spcAft>
                <a:spcPts val="0"/>
              </a:spcAft>
              <a:buSzPts val="1700"/>
              <a:buFont typeface="Alegreya"/>
              <a:buAutoNum type="arabicPeriod"/>
            </a:pPr>
            <a:r>
              <a:rPr lang="en-US" sz="1600" b="1" dirty="0">
                <a:latin typeface="Alegreya"/>
                <a:ea typeface="Alegreya"/>
                <a:cs typeface="Alegreya"/>
                <a:sym typeface="Alegreya"/>
              </a:rPr>
              <a:t>Conclusion </a:t>
            </a:r>
          </a:p>
          <a:p>
            <a:pPr marL="0" lvl="0" indent="0" algn="l" rtl="0">
              <a:spcBef>
                <a:spcPts val="0"/>
              </a:spcBef>
              <a:spcAft>
                <a:spcPts val="0"/>
              </a:spcAft>
              <a:buNone/>
            </a:pPr>
            <a:endParaRPr sz="1200" dirty="0">
              <a:latin typeface="Calibri"/>
              <a:ea typeface="Calibri"/>
              <a:cs typeface="Calibri"/>
              <a:sym typeface="Calibri"/>
            </a:endParaRPr>
          </a:p>
        </p:txBody>
      </p:sp>
      <p:sp>
        <p:nvSpPr>
          <p:cNvPr id="2" name="Slide Number Placeholder 1">
            <a:extLst>
              <a:ext uri="{FF2B5EF4-FFF2-40B4-BE49-F238E27FC236}">
                <a16:creationId xmlns:a16="http://schemas.microsoft.com/office/drawing/2014/main" id="{E49E1661-A074-9A1B-A551-AC6D75B997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fontScale="90000"/>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Problem Statement / Introduction</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10346993-2499-BA64-F041-2FF548D70C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a:p>
        </p:txBody>
      </p:sp>
      <p:sp>
        <p:nvSpPr>
          <p:cNvPr id="3" name="TextBox 2">
            <a:extLst>
              <a:ext uri="{FF2B5EF4-FFF2-40B4-BE49-F238E27FC236}">
                <a16:creationId xmlns:a16="http://schemas.microsoft.com/office/drawing/2014/main" id="{F98DC303-1D61-7772-516C-DD3A3FCAC7A4}"/>
              </a:ext>
            </a:extLst>
          </p:cNvPr>
          <p:cNvSpPr txBox="1"/>
          <p:nvPr/>
        </p:nvSpPr>
        <p:spPr>
          <a:xfrm>
            <a:off x="447256" y="1143000"/>
            <a:ext cx="8657151" cy="2585323"/>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Alegreya" panose="020B0604020202020204" charset="0"/>
              </a:rPr>
              <a:t>Deep Learning and Artificial Intelligence </a:t>
            </a:r>
          </a:p>
          <a:p>
            <a:pPr marL="285750" indent="-285750">
              <a:buFont typeface="Arial" panose="020B0604020202020204" pitchFamily="34" charset="0"/>
              <a:buChar char="•"/>
            </a:pPr>
            <a:endParaRPr lang="en-US" sz="1800" dirty="0">
              <a:latin typeface="Alegreya" panose="020B0604020202020204" charset="0"/>
            </a:endParaRPr>
          </a:p>
          <a:p>
            <a:pPr marL="285750" indent="-285750" algn="l">
              <a:buFont typeface="Arial" panose="020B0604020202020204" pitchFamily="34" charset="0"/>
              <a:buChar char="•"/>
            </a:pPr>
            <a:r>
              <a:rPr lang="en-US" sz="1800" b="0" i="0" u="none" strike="noStrike" baseline="0" dirty="0">
                <a:latin typeface="Alegreya" panose="020B0604020202020204" charset="0"/>
              </a:rPr>
              <a:t>Extensive applications in security systems</a:t>
            </a:r>
          </a:p>
          <a:p>
            <a:pPr marL="742950" lvl="1" indent="-285750">
              <a:buFont typeface="Arial" panose="020B0604020202020204" pitchFamily="34" charset="0"/>
              <a:buChar char="•"/>
            </a:pPr>
            <a:r>
              <a:rPr lang="en-US" sz="1800" b="0" i="0" u="none" strike="noStrike" baseline="0" dirty="0">
                <a:latin typeface="Alegreya" panose="020B0604020202020204" charset="0"/>
              </a:rPr>
              <a:t>Autonomous car with object detection tasks</a:t>
            </a:r>
          </a:p>
          <a:p>
            <a:pPr marL="742950" lvl="1" indent="-285750">
              <a:buFont typeface="Arial" panose="020B0604020202020204" pitchFamily="34" charset="0"/>
              <a:buChar char="•"/>
            </a:pPr>
            <a:r>
              <a:rPr lang="en-US" sz="1800" b="0" i="0" u="none" strike="noStrike" baseline="0" dirty="0">
                <a:latin typeface="Alegreya" panose="020B0604020202020204" charset="0"/>
              </a:rPr>
              <a:t>Surveillance system with face recognition</a:t>
            </a:r>
          </a:p>
          <a:p>
            <a:pPr marL="742950" lvl="1" indent="-285750">
              <a:buFont typeface="Arial" panose="020B0604020202020204" pitchFamily="34" charset="0"/>
              <a:buChar char="•"/>
            </a:pPr>
            <a:r>
              <a:rPr lang="en-US" sz="1800" b="0" i="0" u="none" strike="noStrike" baseline="0" dirty="0">
                <a:latin typeface="Alegreya" panose="020B0604020202020204" charset="0"/>
              </a:rPr>
              <a:t>Door access system with voice recognition </a:t>
            </a:r>
          </a:p>
          <a:p>
            <a:pPr marL="457200" lvl="1"/>
            <a:endParaRPr lang="en-US" sz="1800" b="0" i="0" u="none" strike="noStrike" baseline="0" dirty="0">
              <a:latin typeface="Alegreya" panose="020B0604020202020204" charset="0"/>
            </a:endParaRPr>
          </a:p>
          <a:p>
            <a:pPr marL="285750" indent="-285750" algn="l">
              <a:buFont typeface="Arial" panose="020B0604020202020204" pitchFamily="34" charset="0"/>
              <a:buChar char="•"/>
            </a:pPr>
            <a:r>
              <a:rPr lang="en-US" sz="1800" dirty="0">
                <a:latin typeface="Alegreya" panose="020B0604020202020204" charset="0"/>
              </a:rPr>
              <a:t>Security issues of deep learning models</a:t>
            </a:r>
          </a:p>
          <a:p>
            <a:pPr marL="742950" lvl="1" indent="-285750">
              <a:buFont typeface="Arial" panose="020B0604020202020204" pitchFamily="34" charset="0"/>
              <a:buChar char="•"/>
            </a:pPr>
            <a:r>
              <a:rPr lang="en-US" sz="1800" dirty="0">
                <a:latin typeface="Alegreya" panose="020B0604020202020204" charset="0"/>
              </a:rPr>
              <a:t>Vulnerable to adversarial attacks/perturbations</a:t>
            </a:r>
            <a:endParaRPr lang="en-US" sz="1800" baseline="30000" dirty="0">
              <a:latin typeface="Alegreya" panose="020B0604020202020204" charset="0"/>
            </a:endParaRPr>
          </a:p>
        </p:txBody>
      </p:sp>
      <p:pic>
        <p:nvPicPr>
          <p:cNvPr id="4" name="Picture 2" descr="An illustration of a common adversarial attack on image classification ML model. The shown adversarial perturbation (amplified for illustration) is added into a sample to force the model to make a wrong prediction with high confidence [77].">
            <a:extLst>
              <a:ext uri="{FF2B5EF4-FFF2-40B4-BE49-F238E27FC236}">
                <a16:creationId xmlns:a16="http://schemas.microsoft.com/office/drawing/2014/main" id="{E9CBCE63-7725-F3CD-9C00-C6A390B2B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8168" y="3662351"/>
            <a:ext cx="2983832" cy="12261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a self-driving car’s-eye view of the road.">
            <a:extLst>
              <a:ext uri="{FF2B5EF4-FFF2-40B4-BE49-F238E27FC236}">
                <a16:creationId xmlns:a16="http://schemas.microsoft.com/office/drawing/2014/main" id="{E5487291-38F8-A755-7F13-BD1F8198E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2671" y="969901"/>
            <a:ext cx="1441957" cy="1069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Asian women using Face detection and recognition technology for access permission">
            <a:extLst>
              <a:ext uri="{FF2B5EF4-FFF2-40B4-BE49-F238E27FC236}">
                <a16:creationId xmlns:a16="http://schemas.microsoft.com/office/drawing/2014/main" id="{D60F0A2A-5D94-9DB2-9619-151CCA4279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51764" y="3139507"/>
            <a:ext cx="1483769" cy="1045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Motivation</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912B88F6-F698-8887-3727-A10ADF7352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
        <p:nvSpPr>
          <p:cNvPr id="3" name="TextBox 2">
            <a:extLst>
              <a:ext uri="{FF2B5EF4-FFF2-40B4-BE49-F238E27FC236}">
                <a16:creationId xmlns:a16="http://schemas.microsoft.com/office/drawing/2014/main" id="{32816F5C-12BB-D679-80E1-3DAB712A2637}"/>
              </a:ext>
            </a:extLst>
          </p:cNvPr>
          <p:cNvSpPr txBox="1"/>
          <p:nvPr/>
        </p:nvSpPr>
        <p:spPr>
          <a:xfrm>
            <a:off x="447256" y="1132344"/>
            <a:ext cx="8657151" cy="2862322"/>
          </a:xfrm>
          <a:prstGeom prst="rect">
            <a:avLst/>
          </a:prstGeom>
          <a:noFill/>
        </p:spPr>
        <p:txBody>
          <a:bodyPr wrap="square" rtlCol="0">
            <a:spAutoFit/>
          </a:bodyPr>
          <a:lstStyle/>
          <a:p>
            <a:pPr marL="457200" indent="-285750">
              <a:buFont typeface="Arial" panose="020B0604020202020204" pitchFamily="34" charset="0"/>
              <a:buChar char="•"/>
            </a:pPr>
            <a:r>
              <a:rPr lang="en-US" sz="1800" dirty="0">
                <a:latin typeface="Alegreya" panose="020B0604020202020204" charset="0"/>
              </a:rPr>
              <a:t>Opportunity in real-world security-critical applications</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Paradigm shift in concealing vulnerable assets</a:t>
            </a:r>
          </a:p>
          <a:p>
            <a:pPr marL="914400" lvl="1" indent="-285750">
              <a:buFont typeface="Arial" panose="020B0604020202020204" pitchFamily="34" charset="0"/>
              <a:buChar char="•"/>
            </a:pPr>
            <a:r>
              <a:rPr lang="en-US" sz="1800" dirty="0">
                <a:latin typeface="Alegreya" panose="020B0604020202020204" charset="0"/>
              </a:rPr>
              <a:t>Autonomous detection systems</a:t>
            </a:r>
          </a:p>
          <a:p>
            <a:pPr marL="914400" lvl="1" indent="-285750">
              <a:buFont typeface="Arial" panose="020B0604020202020204" pitchFamily="34" charset="0"/>
              <a:buChar char="•"/>
            </a:pPr>
            <a:r>
              <a:rPr lang="en-US" sz="1800" dirty="0">
                <a:latin typeface="Alegreya" panose="020B0604020202020204" charset="0"/>
              </a:rPr>
              <a:t>Drones, UAVs, Satellites</a:t>
            </a:r>
          </a:p>
          <a:p>
            <a:pPr marL="914400" lvl="1" indent="-285750">
              <a:buFont typeface="Arial" panose="020B0604020202020204" pitchFamily="34" charset="0"/>
              <a:buChar char="•"/>
            </a:pPr>
            <a:r>
              <a:rPr lang="en-US" sz="1800" dirty="0">
                <a:latin typeface="Alegreya" panose="020B0604020202020204" charset="0"/>
              </a:rPr>
              <a:t>Ineffective conventional tactics</a:t>
            </a:r>
          </a:p>
          <a:p>
            <a:pPr marL="914400" lvl="1" indent="-285750">
              <a:buFont typeface="Arial" panose="020B0604020202020204" pitchFamily="34" charset="0"/>
              <a:buChar char="•"/>
            </a:pPr>
            <a:endParaRPr lang="en-US" sz="1800" dirty="0">
              <a:latin typeface="Alegreya" panose="020B0604020202020204" charset="0"/>
            </a:endParaRPr>
          </a:p>
          <a:p>
            <a:pPr marL="444500" indent="-285750">
              <a:buFont typeface="Arial" panose="020B0604020202020204" pitchFamily="34" charset="0"/>
              <a:buChar char="•"/>
            </a:pPr>
            <a:r>
              <a:rPr lang="en-US" sz="1800" dirty="0">
                <a:latin typeface="Alegreya" panose="020B0604020202020204" charset="0"/>
              </a:rPr>
              <a:t>What we did?</a:t>
            </a:r>
          </a:p>
          <a:p>
            <a:pPr marL="914400" lvl="1" indent="-285750">
              <a:buFont typeface="Arial" panose="020B0604020202020204" pitchFamily="34" charset="0"/>
              <a:buChar char="•"/>
            </a:pPr>
            <a:r>
              <a:rPr lang="en-US" sz="1800" dirty="0">
                <a:latin typeface="Alegreya" panose="020B0604020202020204" charset="0"/>
              </a:rPr>
              <a:t>Camouflaged aircraft from autonomous detections</a:t>
            </a:r>
          </a:p>
          <a:p>
            <a:pPr marL="914400" lvl="1" indent="-285750">
              <a:buFont typeface="Arial" panose="020B0604020202020204" pitchFamily="34" charset="0"/>
              <a:buChar char="•"/>
            </a:pPr>
            <a:r>
              <a:rPr lang="en-US" sz="1800" dirty="0">
                <a:latin typeface="Alegreya" panose="020B0604020202020204" charset="0"/>
              </a:rPr>
              <a:t>Thorough adversarial patch attacks</a:t>
            </a:r>
          </a:p>
        </p:txBody>
      </p:sp>
      <p:pic>
        <p:nvPicPr>
          <p:cNvPr id="4" name="Picture 3">
            <a:extLst>
              <a:ext uri="{FF2B5EF4-FFF2-40B4-BE49-F238E27FC236}">
                <a16:creationId xmlns:a16="http://schemas.microsoft.com/office/drawing/2014/main" id="{D06306BB-409E-8843-8B69-3EC756A4160F}"/>
              </a:ext>
            </a:extLst>
          </p:cNvPr>
          <p:cNvPicPr>
            <a:picLocks noChangeAspect="1"/>
          </p:cNvPicPr>
          <p:nvPr/>
        </p:nvPicPr>
        <p:blipFill>
          <a:blip r:embed="rId3"/>
          <a:stretch>
            <a:fillRect/>
          </a:stretch>
        </p:blipFill>
        <p:spPr>
          <a:xfrm>
            <a:off x="7280824" y="2880002"/>
            <a:ext cx="1273642" cy="1131154"/>
          </a:xfrm>
          <a:prstGeom prst="rect">
            <a:avLst/>
          </a:prstGeom>
        </p:spPr>
      </p:pic>
      <p:pic>
        <p:nvPicPr>
          <p:cNvPr id="5" name="Picture 4" descr="DetectNet: Deep Neural Network for Object Detection in DIGITS | NVIDIA  Technical Blog">
            <a:extLst>
              <a:ext uri="{FF2B5EF4-FFF2-40B4-BE49-F238E27FC236}">
                <a16:creationId xmlns:a16="http://schemas.microsoft.com/office/drawing/2014/main" id="{78F9A416-1A87-3BC0-D289-D02956EA7C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80824" y="1432350"/>
            <a:ext cx="1273643" cy="1131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238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Contribution</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CFA98A67-170C-6EC1-45C1-0C7E8AD6984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3" name="TextBox 2">
            <a:extLst>
              <a:ext uri="{FF2B5EF4-FFF2-40B4-BE49-F238E27FC236}">
                <a16:creationId xmlns:a16="http://schemas.microsoft.com/office/drawing/2014/main" id="{B0A36CD9-195D-5C02-79D7-9BC2AF5CAECD}"/>
              </a:ext>
            </a:extLst>
          </p:cNvPr>
          <p:cNvSpPr txBox="1"/>
          <p:nvPr/>
        </p:nvSpPr>
        <p:spPr>
          <a:xfrm>
            <a:off x="447256" y="1132344"/>
            <a:ext cx="8657151" cy="2677656"/>
          </a:xfrm>
          <a:prstGeom prst="rect">
            <a:avLst/>
          </a:prstGeom>
          <a:noFill/>
        </p:spPr>
        <p:txBody>
          <a:bodyPr wrap="square" rtlCol="0">
            <a:spAutoFit/>
          </a:bodyPr>
          <a:lstStyle/>
          <a:p>
            <a:pPr marL="457200" indent="-285750">
              <a:buFont typeface="Arial" panose="020B0604020202020204" pitchFamily="34" charset="0"/>
              <a:buChar char="•"/>
            </a:pPr>
            <a:r>
              <a:rPr lang="en-US" sz="1800" dirty="0">
                <a:latin typeface="Alegreya" panose="020B0604020202020204" charset="0"/>
              </a:rPr>
              <a:t>Optimized, printed, and masked the aircraft with adversarial patches and hid them from aerial object detectors</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Showed that adversarial attacks are real-world</a:t>
            </a:r>
            <a:br>
              <a:rPr lang="en-US" sz="1800" dirty="0">
                <a:latin typeface="Alegreya" panose="020B0604020202020204" charset="0"/>
              </a:rPr>
            </a:br>
            <a:r>
              <a:rPr lang="en-US" sz="1800" dirty="0">
                <a:latin typeface="Alegreya" panose="020B0604020202020204" charset="0"/>
              </a:rPr>
              <a:t>threats that can be used as an advantage</a:t>
            </a:r>
          </a:p>
          <a:p>
            <a:pPr marL="457200" indent="-285750">
              <a:buFont typeface="Arial" panose="020B0604020202020204" pitchFamily="34" charset="0"/>
              <a:buChar char="•"/>
            </a:pPr>
            <a:endParaRPr lang="en-US" sz="1800" dirty="0">
              <a:latin typeface="Alegreya" panose="020B0604020202020204" charset="0"/>
            </a:endParaRPr>
          </a:p>
          <a:p>
            <a:pPr marL="444500" indent="-285750">
              <a:buFont typeface="Arial" panose="020B0604020202020204" pitchFamily="34" charset="0"/>
              <a:buChar char="•"/>
            </a:pPr>
            <a:r>
              <a:rPr lang="en-US" sz="1800" dirty="0">
                <a:latin typeface="Alegreya" panose="020B0604020202020204" charset="0"/>
              </a:rPr>
              <a:t>Purpose </a:t>
            </a:r>
          </a:p>
          <a:p>
            <a:pPr marL="901700" lvl="1" indent="-285750">
              <a:buFont typeface="Arial" panose="020B0604020202020204" pitchFamily="34" charset="0"/>
              <a:buChar char="•"/>
            </a:pPr>
            <a:r>
              <a:rPr lang="en-US" sz="1800" dirty="0">
                <a:latin typeface="Alegreya" panose="020B0604020202020204" charset="0"/>
              </a:rPr>
              <a:t>To demonstrate adversarial attacks as real-world threats</a:t>
            </a:r>
          </a:p>
          <a:p>
            <a:pPr marL="914400" lvl="1" indent="-285750">
              <a:buFont typeface="Arial" panose="020B0604020202020204" pitchFamily="34" charset="0"/>
              <a:buChar char="•"/>
            </a:pPr>
            <a:r>
              <a:rPr lang="en-US" sz="1800" dirty="0">
                <a:latin typeface="Alegreya" panose="020B0604020202020204" charset="0"/>
              </a:rPr>
              <a:t>Make way for the creation of sophisticated defense tactics</a:t>
            </a:r>
            <a:endParaRPr lang="en-US" sz="2400" dirty="0"/>
          </a:p>
        </p:txBody>
      </p:sp>
    </p:spTree>
    <p:extLst>
      <p:ext uri="{BB962C8B-B14F-4D97-AF65-F5344CB8AC3E}">
        <p14:creationId xmlns:p14="http://schemas.microsoft.com/office/powerpoint/2010/main" val="21131165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US" sz="4400" dirty="0">
                <a:solidFill>
                  <a:srgbClr val="000000"/>
                </a:solidFill>
                <a:latin typeface="Alegreya"/>
                <a:ea typeface="Alegreya"/>
                <a:cs typeface="Alegreya"/>
                <a:sym typeface="Alegreya"/>
              </a:rPr>
              <a:t>Proposed Methodology</a:t>
            </a:r>
            <a:endParaRPr lang="en-US" sz="2800" dirty="0">
              <a:solidFill>
                <a:srgbClr val="000000"/>
              </a:solidFill>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7FD32C2C-4C54-A703-F340-D16055305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3" name="TextBox 2">
            <a:extLst>
              <a:ext uri="{FF2B5EF4-FFF2-40B4-BE49-F238E27FC236}">
                <a16:creationId xmlns:a16="http://schemas.microsoft.com/office/drawing/2014/main" id="{CBC6B765-A7C9-889A-6859-9F6DA7C42E4E}"/>
              </a:ext>
            </a:extLst>
          </p:cNvPr>
          <p:cNvSpPr txBox="1"/>
          <p:nvPr/>
        </p:nvSpPr>
        <p:spPr>
          <a:xfrm>
            <a:off x="447256" y="1132344"/>
            <a:ext cx="8657151" cy="2308324"/>
          </a:xfrm>
          <a:prstGeom prst="rect">
            <a:avLst/>
          </a:prstGeom>
          <a:noFill/>
        </p:spPr>
        <p:txBody>
          <a:bodyPr wrap="square" rtlCol="0">
            <a:spAutoFit/>
          </a:bodyPr>
          <a:lstStyle/>
          <a:p>
            <a:pPr marL="457200" indent="-285750">
              <a:buFont typeface="Arial" panose="020B0604020202020204" pitchFamily="34" charset="0"/>
              <a:buChar char="•"/>
            </a:pPr>
            <a:r>
              <a:rPr lang="en-US" sz="1800" dirty="0">
                <a:latin typeface="Alegreya" panose="020B0604020202020204" charset="0"/>
              </a:rPr>
              <a:t>Attack Goal</a:t>
            </a:r>
          </a:p>
          <a:p>
            <a:pPr marL="914400" lvl="1" indent="-285750">
              <a:buFont typeface="Arial" panose="020B0604020202020204" pitchFamily="34" charset="0"/>
              <a:buChar char="•"/>
            </a:pPr>
            <a:r>
              <a:rPr lang="en-US" sz="1800" dirty="0">
                <a:latin typeface="Alegreya" panose="020B0604020202020204" charset="0"/>
              </a:rPr>
              <a:t>Optimize an adversarial patch or perturbation</a:t>
            </a:r>
          </a:p>
          <a:p>
            <a:pPr marL="914400" lvl="1" indent="-285750">
              <a:buFont typeface="Arial" panose="020B0604020202020204" pitchFamily="34" charset="0"/>
              <a:buChar char="•"/>
            </a:pPr>
            <a:r>
              <a:rPr lang="en-US" sz="1800" dirty="0">
                <a:latin typeface="Alegreya" panose="020B0604020202020204" charset="0"/>
              </a:rPr>
              <a:t>Deceive object detector from detecting aircraft</a:t>
            </a:r>
          </a:p>
          <a:p>
            <a:pPr marL="914400" lvl="1" indent="-285750">
              <a:buFont typeface="Arial" panose="020B0604020202020204" pitchFamily="34" charset="0"/>
              <a:buChar char="•"/>
            </a:pPr>
            <a:r>
              <a:rPr lang="en-US" sz="1800" dirty="0">
                <a:latin typeface="Alegreya" panose="020B0604020202020204" charset="0"/>
              </a:rPr>
              <a:t>Patch placement on aircraft</a:t>
            </a:r>
          </a:p>
          <a:p>
            <a:pPr marL="914400" lvl="1"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Target Domain: White-Box in digital and real-world scenarios</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Strategy: Solving optimization problem</a:t>
            </a:r>
          </a:p>
        </p:txBody>
      </p:sp>
    </p:spTree>
    <p:extLst>
      <p:ext uri="{BB962C8B-B14F-4D97-AF65-F5344CB8AC3E}">
        <p14:creationId xmlns:p14="http://schemas.microsoft.com/office/powerpoint/2010/main" val="4112142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US" sz="4400" dirty="0">
                <a:solidFill>
                  <a:srgbClr val="000000"/>
                </a:solidFill>
                <a:latin typeface="Alegreya"/>
                <a:ea typeface="Alegreya"/>
                <a:cs typeface="Alegreya"/>
                <a:sym typeface="Alegreya"/>
              </a:rPr>
              <a:t>Proposed Methodology</a:t>
            </a:r>
            <a:endParaRPr lang="en-US" sz="2800" dirty="0">
              <a:solidFill>
                <a:srgbClr val="000000"/>
              </a:solidFill>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7FD32C2C-4C54-A703-F340-D16055305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4" name="TextBox 3">
            <a:extLst>
              <a:ext uri="{FF2B5EF4-FFF2-40B4-BE49-F238E27FC236}">
                <a16:creationId xmlns:a16="http://schemas.microsoft.com/office/drawing/2014/main" id="{02323948-5B84-9677-AD69-22B8E4121314}"/>
              </a:ext>
            </a:extLst>
          </p:cNvPr>
          <p:cNvSpPr txBox="1"/>
          <p:nvPr/>
        </p:nvSpPr>
        <p:spPr>
          <a:xfrm>
            <a:off x="447256" y="1132344"/>
            <a:ext cx="7505701" cy="2031325"/>
          </a:xfrm>
          <a:prstGeom prst="rect">
            <a:avLst/>
          </a:prstGeom>
          <a:noFill/>
        </p:spPr>
        <p:txBody>
          <a:bodyPr wrap="square" rtlCol="0">
            <a:spAutoFit/>
          </a:bodyPr>
          <a:lstStyle/>
          <a:p>
            <a:pPr marL="457200" indent="-285750">
              <a:buFont typeface="Arial" panose="020B0604020202020204" pitchFamily="34" charset="0"/>
              <a:buChar char="•"/>
            </a:pPr>
            <a:r>
              <a:rPr lang="en-US" sz="1800" dirty="0">
                <a:latin typeface="Alegreya" panose="020B0604020202020204" charset="0"/>
              </a:rPr>
              <a:t>Transfer learning on </a:t>
            </a:r>
            <a:r>
              <a:rPr lang="en-US" sz="1800" dirty="0" err="1">
                <a:latin typeface="Alegreya" panose="020B0604020202020204" charset="0"/>
              </a:rPr>
              <a:t>Yolov4</a:t>
            </a:r>
            <a:r>
              <a:rPr lang="en-US" sz="1800" dirty="0">
                <a:latin typeface="Alegreya" panose="020B0604020202020204" charset="0"/>
              </a:rPr>
              <a:t> (Pre-trained on MS-COCO) on the DOTA Dataset.</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Detector's performance is comparable to that of </a:t>
            </a:r>
            <a:r>
              <a:rPr lang="en-US" sz="1800" dirty="0" err="1">
                <a:latin typeface="Alegreya" panose="020B0604020202020204" charset="0"/>
              </a:rPr>
              <a:t>YOLOv4</a:t>
            </a:r>
            <a:r>
              <a:rPr lang="en-US" sz="1800" dirty="0">
                <a:latin typeface="Alegreya" panose="020B0604020202020204" charset="0"/>
              </a:rPr>
              <a:t> trained on MS-COCO, with a </a:t>
            </a:r>
            <a:r>
              <a:rPr lang="en-US" sz="1800" dirty="0" err="1">
                <a:latin typeface="Alegreya" panose="020B0604020202020204" charset="0"/>
              </a:rPr>
              <a:t>mAP</a:t>
            </a:r>
            <a:r>
              <a:rPr lang="en-US" sz="1800" dirty="0">
                <a:latin typeface="Alegreya" panose="020B0604020202020204" charset="0"/>
              </a:rPr>
              <a:t> of 0.50 at an IOU threshold of 0.50.</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For patch training, we used </a:t>
            </a:r>
            <a:r>
              <a:rPr lang="en-US" sz="1800" dirty="0" err="1">
                <a:latin typeface="Alegreya" panose="020B0604020202020204" charset="0"/>
              </a:rPr>
              <a:t>RSOD</a:t>
            </a:r>
            <a:r>
              <a:rPr lang="en-US" sz="1800" dirty="0">
                <a:latin typeface="Alegreya" panose="020B0604020202020204" charset="0"/>
              </a:rPr>
              <a:t> dataset; exhibiting detector efficiency</a:t>
            </a:r>
          </a:p>
        </p:txBody>
      </p:sp>
      <p:sp>
        <p:nvSpPr>
          <p:cNvPr id="6" name="TextBox 5">
            <a:extLst>
              <a:ext uri="{FF2B5EF4-FFF2-40B4-BE49-F238E27FC236}">
                <a16:creationId xmlns:a16="http://schemas.microsoft.com/office/drawing/2014/main" id="{28DA3511-B7B1-52A1-1B98-0D33FD411482}"/>
              </a:ext>
            </a:extLst>
          </p:cNvPr>
          <p:cNvSpPr txBox="1"/>
          <p:nvPr/>
        </p:nvSpPr>
        <p:spPr>
          <a:xfrm>
            <a:off x="1833586" y="4312835"/>
            <a:ext cx="5088093" cy="461665"/>
          </a:xfrm>
          <a:prstGeom prst="rect">
            <a:avLst/>
          </a:prstGeom>
          <a:noFill/>
        </p:spPr>
        <p:txBody>
          <a:bodyPr wrap="square">
            <a:spAutoFit/>
          </a:bodyPr>
          <a:lstStyle/>
          <a:p>
            <a:pPr algn="ctr"/>
            <a:r>
              <a:rPr lang="en-US" sz="1200" b="1" i="0" dirty="0">
                <a:effectLst/>
                <a:latin typeface="Arial" panose="020B0604020202020204" pitchFamily="34" charset="0"/>
              </a:rPr>
              <a:t>A sample from the DOTA dataset and detection by a pre-trained airborne detector on DOTA</a:t>
            </a:r>
            <a:endParaRPr lang="en-PK" sz="1200" b="1" dirty="0"/>
          </a:p>
        </p:txBody>
      </p:sp>
      <p:pic>
        <p:nvPicPr>
          <p:cNvPr id="8" name="Picture 7" descr="Aerial view of airplanes on a runway&#10;&#10;Description automatically generated">
            <a:extLst>
              <a:ext uri="{FF2B5EF4-FFF2-40B4-BE49-F238E27FC236}">
                <a16:creationId xmlns:a16="http://schemas.microsoft.com/office/drawing/2014/main" id="{8FBDF3ED-0988-362C-024D-6A97503F6A02}"/>
              </a:ext>
            </a:extLst>
          </p:cNvPr>
          <p:cNvPicPr>
            <a:picLocks noChangeAspect="1"/>
          </p:cNvPicPr>
          <p:nvPr/>
        </p:nvPicPr>
        <p:blipFill>
          <a:blip r:embed="rId3"/>
          <a:stretch>
            <a:fillRect/>
          </a:stretch>
        </p:blipFill>
        <p:spPr>
          <a:xfrm>
            <a:off x="3186649" y="3174689"/>
            <a:ext cx="2770702" cy="1127126"/>
          </a:xfrm>
          <a:prstGeom prst="rect">
            <a:avLst/>
          </a:prstGeom>
        </p:spPr>
      </p:pic>
    </p:spTree>
    <p:extLst>
      <p:ext uri="{BB962C8B-B14F-4D97-AF65-F5344CB8AC3E}">
        <p14:creationId xmlns:p14="http://schemas.microsoft.com/office/powerpoint/2010/main" val="4137290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US" sz="4400" dirty="0">
                <a:solidFill>
                  <a:srgbClr val="000000"/>
                </a:solidFill>
                <a:latin typeface="Alegreya"/>
                <a:ea typeface="Alegreya"/>
                <a:cs typeface="Alegreya"/>
                <a:sym typeface="Alegreya"/>
              </a:rPr>
              <a:t>Proposed Methodology</a:t>
            </a:r>
            <a:endParaRPr lang="en-US" sz="2800" dirty="0">
              <a:solidFill>
                <a:srgbClr val="000000"/>
              </a:solidFill>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7FD32C2C-4C54-A703-F340-D16055305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
        <p:nvSpPr>
          <p:cNvPr id="3" name="TextBox 2">
            <a:extLst>
              <a:ext uri="{FF2B5EF4-FFF2-40B4-BE49-F238E27FC236}">
                <a16:creationId xmlns:a16="http://schemas.microsoft.com/office/drawing/2014/main" id="{A8CD0689-502E-5D0F-A579-C4C78BF7A869}"/>
              </a:ext>
            </a:extLst>
          </p:cNvPr>
          <p:cNvSpPr txBox="1"/>
          <p:nvPr/>
        </p:nvSpPr>
        <p:spPr>
          <a:xfrm>
            <a:off x="447256" y="1132344"/>
            <a:ext cx="7505701" cy="2031325"/>
          </a:xfrm>
          <a:prstGeom prst="rect">
            <a:avLst/>
          </a:prstGeom>
          <a:noFill/>
        </p:spPr>
        <p:txBody>
          <a:bodyPr wrap="square" rtlCol="0">
            <a:spAutoFit/>
          </a:bodyPr>
          <a:lstStyle/>
          <a:p>
            <a:pPr marL="457200" indent="-285750">
              <a:buFont typeface="Arial" panose="020B0604020202020204" pitchFamily="34" charset="0"/>
              <a:buChar char="•"/>
            </a:pPr>
            <a:r>
              <a:rPr lang="en-US" sz="1800" dirty="0">
                <a:latin typeface="Alegreya" panose="020B0604020202020204" charset="0"/>
              </a:rPr>
              <a:t>Transfer learning on </a:t>
            </a:r>
            <a:r>
              <a:rPr lang="en-US" sz="1800" dirty="0" err="1">
                <a:latin typeface="Alegreya" panose="020B0604020202020204" charset="0"/>
              </a:rPr>
              <a:t>Yolov3</a:t>
            </a:r>
            <a:r>
              <a:rPr lang="en-US" sz="1800" dirty="0">
                <a:latin typeface="Alegreya" panose="020B0604020202020204" charset="0"/>
              </a:rPr>
              <a:t> (Pre-trained on MS-COCO) on the </a:t>
            </a:r>
            <a:r>
              <a:rPr lang="en-US" sz="1800" dirty="0" err="1">
                <a:latin typeface="Alegreya" panose="020B0604020202020204" charset="0"/>
              </a:rPr>
              <a:t>HRP</a:t>
            </a:r>
            <a:r>
              <a:rPr lang="en-US" sz="1800" dirty="0">
                <a:latin typeface="Alegreya" panose="020B0604020202020204" charset="0"/>
              </a:rPr>
              <a:t>-planes Dataset.</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Detector's performance is comparable to that of </a:t>
            </a:r>
            <a:r>
              <a:rPr lang="en-US" sz="1800" dirty="0" err="1">
                <a:latin typeface="Alegreya" panose="020B0604020202020204" charset="0"/>
              </a:rPr>
              <a:t>YOLOv3</a:t>
            </a:r>
            <a:r>
              <a:rPr lang="en-US" sz="1800" dirty="0">
                <a:latin typeface="Alegreya" panose="020B0604020202020204" charset="0"/>
              </a:rPr>
              <a:t> trained on MS-COCO, with a </a:t>
            </a:r>
            <a:r>
              <a:rPr lang="en-US" sz="1800" dirty="0" err="1">
                <a:latin typeface="Alegreya" panose="020B0604020202020204" charset="0"/>
              </a:rPr>
              <a:t>mAP</a:t>
            </a:r>
            <a:r>
              <a:rPr lang="en-US" sz="1800" dirty="0">
                <a:latin typeface="Alegreya" panose="020B0604020202020204" charset="0"/>
              </a:rPr>
              <a:t> of 0.50 at an IOU threshold of 0.50.</a:t>
            </a:r>
          </a:p>
          <a:p>
            <a:pPr marL="457200" indent="-285750">
              <a:buFont typeface="Arial" panose="020B0604020202020204" pitchFamily="34" charset="0"/>
              <a:buChar char="•"/>
            </a:pPr>
            <a:endParaRPr lang="en-US" sz="1800" dirty="0">
              <a:latin typeface="Alegreya" panose="020B0604020202020204" charset="0"/>
            </a:endParaRPr>
          </a:p>
          <a:p>
            <a:pPr marL="457200" indent="-285750">
              <a:buFont typeface="Arial" panose="020B0604020202020204" pitchFamily="34" charset="0"/>
              <a:buChar char="•"/>
            </a:pPr>
            <a:r>
              <a:rPr lang="en-US" sz="1800" dirty="0">
                <a:latin typeface="Alegreya" panose="020B0604020202020204" charset="0"/>
              </a:rPr>
              <a:t>For patch training, we used </a:t>
            </a:r>
            <a:r>
              <a:rPr lang="en-US" sz="1800" dirty="0" err="1">
                <a:latin typeface="Alegreya" panose="020B0604020202020204" charset="0"/>
              </a:rPr>
              <a:t>RSOD</a:t>
            </a:r>
            <a:r>
              <a:rPr lang="en-US" sz="1800" dirty="0">
                <a:latin typeface="Alegreya" panose="020B0604020202020204" charset="0"/>
              </a:rPr>
              <a:t> dataset; exhibiting detectors efficiency</a:t>
            </a:r>
          </a:p>
        </p:txBody>
      </p:sp>
      <p:pic>
        <p:nvPicPr>
          <p:cNvPr id="8" name="Picture 7">
            <a:extLst>
              <a:ext uri="{FF2B5EF4-FFF2-40B4-BE49-F238E27FC236}">
                <a16:creationId xmlns:a16="http://schemas.microsoft.com/office/drawing/2014/main" id="{74262680-9311-BD3B-59D1-D98CF2E4E97D}"/>
              </a:ext>
            </a:extLst>
          </p:cNvPr>
          <p:cNvPicPr>
            <a:picLocks noChangeAspect="1"/>
          </p:cNvPicPr>
          <p:nvPr/>
        </p:nvPicPr>
        <p:blipFill>
          <a:blip r:embed="rId3"/>
          <a:stretch>
            <a:fillRect/>
          </a:stretch>
        </p:blipFill>
        <p:spPr>
          <a:xfrm>
            <a:off x="3183212" y="4229506"/>
            <a:ext cx="2911412" cy="628324"/>
          </a:xfrm>
          <a:prstGeom prst="rect">
            <a:avLst/>
          </a:prstGeom>
          <a:solidFill>
            <a:schemeClr val="tx1">
              <a:lumMod val="50000"/>
              <a:lumOff val="50000"/>
            </a:schemeClr>
          </a:solidFill>
        </p:spPr>
      </p:pic>
      <p:pic>
        <p:nvPicPr>
          <p:cNvPr id="10" name="Picture 9" descr="A diagram of a process&#10;&#10;Description automatically generated">
            <a:extLst>
              <a:ext uri="{FF2B5EF4-FFF2-40B4-BE49-F238E27FC236}">
                <a16:creationId xmlns:a16="http://schemas.microsoft.com/office/drawing/2014/main" id="{7980DE9A-C911-53C9-D2CE-A117D10AFCC0}"/>
              </a:ext>
            </a:extLst>
          </p:cNvPr>
          <p:cNvPicPr>
            <a:picLocks noChangeAspect="1"/>
          </p:cNvPicPr>
          <p:nvPr/>
        </p:nvPicPr>
        <p:blipFill>
          <a:blip r:embed="rId4"/>
          <a:stretch>
            <a:fillRect/>
          </a:stretch>
        </p:blipFill>
        <p:spPr>
          <a:xfrm>
            <a:off x="3065112" y="3205831"/>
            <a:ext cx="3147611" cy="981513"/>
          </a:xfrm>
          <a:prstGeom prst="rect">
            <a:avLst/>
          </a:prstGeom>
        </p:spPr>
      </p:pic>
    </p:spTree>
    <p:extLst>
      <p:ext uri="{BB962C8B-B14F-4D97-AF65-F5344CB8AC3E}">
        <p14:creationId xmlns:p14="http://schemas.microsoft.com/office/powerpoint/2010/main" val="366493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5"/>
          <p:cNvSpPr txBox="1">
            <a:spLocks noGrp="1"/>
          </p:cNvSpPr>
          <p:nvPr>
            <p:ph type="title"/>
          </p:nvPr>
        </p:nvSpPr>
        <p:spPr>
          <a:xfrm>
            <a:off x="819150" y="209900"/>
            <a:ext cx="7505700" cy="9546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None/>
            </a:pPr>
            <a:r>
              <a:rPr lang="en" sz="4400" dirty="0">
                <a:solidFill>
                  <a:srgbClr val="000000"/>
                </a:solidFill>
                <a:latin typeface="Alegreya"/>
                <a:ea typeface="Alegreya"/>
                <a:cs typeface="Alegreya"/>
                <a:sym typeface="Alegreya"/>
              </a:rPr>
              <a:t>Results</a:t>
            </a:r>
            <a:endParaRPr dirty="0">
              <a:latin typeface="Alegreya"/>
              <a:ea typeface="Alegreya"/>
              <a:cs typeface="Alegreya"/>
              <a:sym typeface="Alegreya"/>
            </a:endParaRPr>
          </a:p>
        </p:txBody>
      </p:sp>
      <p:sp>
        <p:nvSpPr>
          <p:cNvPr id="2" name="Slide Number Placeholder 1">
            <a:extLst>
              <a:ext uri="{FF2B5EF4-FFF2-40B4-BE49-F238E27FC236}">
                <a16:creationId xmlns:a16="http://schemas.microsoft.com/office/drawing/2014/main" id="{BF236C53-43DB-5FE4-ABCD-A8C9423322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
        <p:nvSpPr>
          <p:cNvPr id="4" name="TextBox 3">
            <a:extLst>
              <a:ext uri="{FF2B5EF4-FFF2-40B4-BE49-F238E27FC236}">
                <a16:creationId xmlns:a16="http://schemas.microsoft.com/office/drawing/2014/main" id="{9D4CD29E-77F0-4B77-19C5-80C3D56492B0}"/>
              </a:ext>
            </a:extLst>
          </p:cNvPr>
          <p:cNvSpPr txBox="1"/>
          <p:nvPr/>
        </p:nvSpPr>
        <p:spPr>
          <a:xfrm>
            <a:off x="447257" y="1132344"/>
            <a:ext cx="8468144" cy="2031325"/>
          </a:xfrm>
          <a:prstGeom prst="rect">
            <a:avLst/>
          </a:prstGeom>
          <a:noFill/>
        </p:spPr>
        <p:txBody>
          <a:bodyPr wrap="square" rtlCol="0">
            <a:spAutoFit/>
          </a:bodyPr>
          <a:lstStyle/>
          <a:p>
            <a:pPr marL="457200" indent="-285750">
              <a:buFont typeface="Arial" panose="020B0604020202020204" pitchFamily="34" charset="0"/>
              <a:buChar char="•"/>
            </a:pPr>
            <a:r>
              <a:rPr lang="en-US" sz="1800" b="0" i="0" dirty="0">
                <a:solidFill>
                  <a:srgbClr val="000000"/>
                </a:solidFill>
                <a:effectLst/>
                <a:latin typeface="Alegreya" panose="020B0604020202020204" charset="0"/>
              </a:rPr>
              <a:t>The evaluation metric used in our study are </a:t>
            </a:r>
            <a:r>
              <a:rPr lang="en-US" sz="1800" b="0" i="1" dirty="0">
                <a:solidFill>
                  <a:srgbClr val="000000"/>
                </a:solidFill>
                <a:effectLst/>
                <a:latin typeface="Alegreya" panose="020B0604020202020204" charset="0"/>
              </a:rPr>
              <a:t>Average Objectness Reduction Rate </a:t>
            </a:r>
            <a:r>
              <a:rPr lang="en-US" sz="1800" b="0" i="0" dirty="0">
                <a:solidFill>
                  <a:srgbClr val="000000"/>
                </a:solidFill>
                <a:effectLst/>
                <a:latin typeface="Alegreya" panose="020B0604020202020204" charset="0"/>
              </a:rPr>
              <a:t>(</a:t>
            </a:r>
            <a:r>
              <a:rPr lang="en-US" sz="1800" b="0" i="1" dirty="0" err="1">
                <a:solidFill>
                  <a:srgbClr val="000000"/>
                </a:solidFill>
                <a:effectLst/>
                <a:latin typeface="Alegreya" panose="020B0604020202020204" charset="0"/>
              </a:rPr>
              <a:t>AORR</a:t>
            </a:r>
            <a:r>
              <a:rPr lang="en-US" sz="1800" b="0" i="0" dirty="0">
                <a:solidFill>
                  <a:srgbClr val="000000"/>
                </a:solidFill>
                <a:effectLst/>
                <a:latin typeface="Alegreya" panose="020B0604020202020204" charset="0"/>
              </a:rPr>
              <a:t>) for digital domain.</a:t>
            </a:r>
          </a:p>
          <a:p>
            <a:pPr marL="457200" indent="-285750">
              <a:buFont typeface="Arial" panose="020B0604020202020204" pitchFamily="34" charset="0"/>
              <a:buChar char="•"/>
            </a:pPr>
            <a:endParaRPr lang="en-US" sz="1800" b="0" i="0" dirty="0">
              <a:solidFill>
                <a:srgbClr val="000000"/>
              </a:solidFill>
              <a:effectLst/>
              <a:latin typeface="Alegreya" panose="020B0604020202020204" charset="0"/>
            </a:endParaRPr>
          </a:p>
          <a:p>
            <a:pPr marL="457200" indent="-285750">
              <a:buFont typeface="Arial" panose="020B0604020202020204" pitchFamily="34" charset="0"/>
              <a:buChar char="•"/>
            </a:pPr>
            <a:r>
              <a:rPr lang="en-US" sz="1800" dirty="0">
                <a:solidFill>
                  <a:srgbClr val="000000"/>
                </a:solidFill>
                <a:latin typeface="Alegreya" panose="020B0604020202020204" charset="0"/>
              </a:rPr>
              <a:t>Higher </a:t>
            </a:r>
            <a:r>
              <a:rPr lang="en-US" sz="1800" dirty="0" err="1">
                <a:solidFill>
                  <a:srgbClr val="000000"/>
                </a:solidFill>
                <a:latin typeface="Alegreya" panose="020B0604020202020204" charset="0"/>
              </a:rPr>
              <a:t>AORR</a:t>
            </a:r>
            <a:r>
              <a:rPr lang="en-US" sz="1800" dirty="0">
                <a:solidFill>
                  <a:srgbClr val="000000"/>
                </a:solidFill>
                <a:latin typeface="Alegreya" panose="020B0604020202020204" charset="0"/>
              </a:rPr>
              <a:t> means attack is more effective</a:t>
            </a:r>
          </a:p>
          <a:p>
            <a:pPr marL="457200" indent="-285750">
              <a:buFont typeface="Arial" panose="020B0604020202020204" pitchFamily="34" charset="0"/>
              <a:buChar char="•"/>
            </a:pPr>
            <a:endParaRPr lang="en-US" sz="1800" dirty="0">
              <a:solidFill>
                <a:srgbClr val="000000"/>
              </a:solidFill>
              <a:latin typeface="Alegreya" panose="020B0604020202020204" charset="0"/>
            </a:endParaRPr>
          </a:p>
          <a:p>
            <a:pPr marL="457200" indent="-285750">
              <a:buFont typeface="Arial" panose="020B0604020202020204" pitchFamily="34" charset="0"/>
              <a:buChar char="•"/>
            </a:pPr>
            <a:r>
              <a:rPr lang="en-US" sz="1800" b="0" i="0" dirty="0" err="1">
                <a:solidFill>
                  <a:srgbClr val="000000"/>
                </a:solidFill>
                <a:effectLst/>
                <a:latin typeface="Alegreya" panose="020B0604020202020204" charset="0"/>
              </a:rPr>
              <a:t>AORR</a:t>
            </a:r>
            <a:r>
              <a:rPr lang="en-US" sz="1800" b="0" i="0" dirty="0">
                <a:solidFill>
                  <a:srgbClr val="000000"/>
                </a:solidFill>
                <a:effectLst/>
                <a:latin typeface="Alegreya" panose="020B0604020202020204" charset="0"/>
              </a:rPr>
              <a:t> value = 0.791 &amp; Objectness score reduced b/w 0.23 &amp; 0.57</a:t>
            </a:r>
            <a:br>
              <a:rPr lang="en-US" sz="1800" dirty="0">
                <a:latin typeface="Alegreya" panose="020B0604020202020204" charset="0"/>
              </a:rPr>
            </a:br>
            <a:endParaRPr lang="en-US" sz="1800" dirty="0">
              <a:latin typeface="Alegreya" panose="020B0604020202020204" charset="0"/>
            </a:endParaRPr>
          </a:p>
        </p:txBody>
      </p:sp>
      <p:sp>
        <p:nvSpPr>
          <p:cNvPr id="6" name="TextBox 5">
            <a:extLst>
              <a:ext uri="{FF2B5EF4-FFF2-40B4-BE49-F238E27FC236}">
                <a16:creationId xmlns:a16="http://schemas.microsoft.com/office/drawing/2014/main" id="{A6CC56EF-473F-8525-1125-1EF79AB09409}"/>
              </a:ext>
            </a:extLst>
          </p:cNvPr>
          <p:cNvSpPr txBox="1"/>
          <p:nvPr/>
        </p:nvSpPr>
        <p:spPr>
          <a:xfrm>
            <a:off x="1244416" y="4410380"/>
            <a:ext cx="6873826" cy="523220"/>
          </a:xfrm>
          <a:prstGeom prst="rect">
            <a:avLst/>
          </a:prstGeom>
          <a:solidFill>
            <a:schemeClr val="bg2"/>
          </a:solidFill>
        </p:spPr>
        <p:txBody>
          <a:bodyPr wrap="square">
            <a:spAutoFit/>
          </a:bodyPr>
          <a:lstStyle/>
          <a:p>
            <a:pPr algn="ctr"/>
            <a:r>
              <a:rPr lang="en-US" b="0" i="0" dirty="0">
                <a:solidFill>
                  <a:schemeClr val="tx1"/>
                </a:solidFill>
                <a:effectLst/>
                <a:latin typeface="+mj-lt"/>
              </a:rPr>
              <a:t>Objectness score reduced considerably for aircraft with patches in the digital domain and led to the misdetection of an aircraft</a:t>
            </a:r>
            <a:r>
              <a:rPr lang="en-US" b="0" i="0" dirty="0">
                <a:solidFill>
                  <a:srgbClr val="5D6879"/>
                </a:solidFill>
                <a:effectLst/>
                <a:latin typeface="Arial" panose="020B0604020202020204" pitchFamily="34" charset="0"/>
              </a:rPr>
              <a:t>.</a:t>
            </a:r>
            <a:endParaRPr lang="en-PK" dirty="0"/>
          </a:p>
        </p:txBody>
      </p:sp>
      <p:pic>
        <p:nvPicPr>
          <p:cNvPr id="8" name="Picture 7" descr="A collage of airplanes on a runway&#10;&#10;Description automatically generated">
            <a:extLst>
              <a:ext uri="{FF2B5EF4-FFF2-40B4-BE49-F238E27FC236}">
                <a16:creationId xmlns:a16="http://schemas.microsoft.com/office/drawing/2014/main" id="{C6FD5579-B666-BBF8-6735-628E379358BE}"/>
              </a:ext>
            </a:extLst>
          </p:cNvPr>
          <p:cNvPicPr>
            <a:picLocks noChangeAspect="1"/>
          </p:cNvPicPr>
          <p:nvPr/>
        </p:nvPicPr>
        <p:blipFill>
          <a:blip r:embed="rId3"/>
          <a:stretch>
            <a:fillRect/>
          </a:stretch>
        </p:blipFill>
        <p:spPr>
          <a:xfrm>
            <a:off x="4695752" y="2948838"/>
            <a:ext cx="3094376" cy="1364156"/>
          </a:xfrm>
          <a:prstGeom prst="rect">
            <a:avLst/>
          </a:prstGeom>
        </p:spPr>
      </p:pic>
      <p:pic>
        <p:nvPicPr>
          <p:cNvPr id="10" name="Picture 9" descr="A collage of images of a patch and optimize&#10;&#10;Description automatically generated">
            <a:extLst>
              <a:ext uri="{FF2B5EF4-FFF2-40B4-BE49-F238E27FC236}">
                <a16:creationId xmlns:a16="http://schemas.microsoft.com/office/drawing/2014/main" id="{ADD4859B-32E7-F07D-4D34-9CA48215447B}"/>
              </a:ext>
            </a:extLst>
          </p:cNvPr>
          <p:cNvPicPr>
            <a:picLocks noChangeAspect="1"/>
          </p:cNvPicPr>
          <p:nvPr/>
        </p:nvPicPr>
        <p:blipFill>
          <a:blip r:embed="rId4"/>
          <a:stretch>
            <a:fillRect/>
          </a:stretch>
        </p:blipFill>
        <p:spPr>
          <a:xfrm>
            <a:off x="1142285" y="2850235"/>
            <a:ext cx="3094376" cy="1444186"/>
          </a:xfrm>
          <a:prstGeom prst="rect">
            <a:avLst/>
          </a:prstGeom>
        </p:spPr>
      </p:pic>
    </p:spTree>
    <p:extLst>
      <p:ext uri="{BB962C8B-B14F-4D97-AF65-F5344CB8AC3E}">
        <p14:creationId xmlns:p14="http://schemas.microsoft.com/office/powerpoint/2010/main" val="2531452108"/>
      </p:ext>
    </p:extLst>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1697</Words>
  <Application>Microsoft Office PowerPoint</Application>
  <PresentationFormat>On-screen Show (16:9)</PresentationFormat>
  <Paragraphs>119</Paragraphs>
  <Slides>13</Slides>
  <Notes>13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Alegreya</vt:lpstr>
      <vt:lpstr>SFRM1000</vt:lpstr>
      <vt:lpstr>Calibri</vt:lpstr>
      <vt:lpstr>NimbusRomNo9L-Regu</vt:lpstr>
      <vt:lpstr>Roboto</vt:lpstr>
      <vt:lpstr>Nunito</vt:lpstr>
      <vt:lpstr>CMSY10</vt:lpstr>
      <vt:lpstr>CMMI10</vt:lpstr>
      <vt:lpstr>Helvetica</vt:lpstr>
      <vt:lpstr>Arial</vt:lpstr>
      <vt:lpstr>Shift</vt:lpstr>
      <vt:lpstr>Paper ID : 20  Paper Title : The Art of Deception: Adversarial Network Strategies in Thwarting Airborne Object Detection</vt:lpstr>
      <vt:lpstr>Contents</vt:lpstr>
      <vt:lpstr>Problem Statement / Introduction</vt:lpstr>
      <vt:lpstr>Motivation</vt:lpstr>
      <vt:lpstr>Contribution</vt:lpstr>
      <vt:lpstr>Proposed Methodology</vt:lpstr>
      <vt:lpstr>Proposed Methodology</vt:lpstr>
      <vt:lpstr>Proposed Methodology</vt:lpstr>
      <vt:lpstr>Results</vt:lpstr>
      <vt:lpstr>Results</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ID &amp; Paper Title </dc:title>
  <cp:lastModifiedBy>Saad Umer</cp:lastModifiedBy>
  <cp:revision>61</cp:revision>
  <dcterms:modified xsi:type="dcterms:W3CDTF">2024-11-01T14:00:55Z</dcterms:modified>
</cp:coreProperties>
</file>